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handoutMasterIdLst>
    <p:handoutMasterId r:id="rId37"/>
  </p:handoutMasterIdLst>
  <p:sldIdLst>
    <p:sldId id="280" r:id="rId2"/>
    <p:sldId id="256" r:id="rId3"/>
    <p:sldId id="257" r:id="rId4"/>
    <p:sldId id="258" r:id="rId5"/>
    <p:sldId id="263" r:id="rId6"/>
    <p:sldId id="264" r:id="rId7"/>
    <p:sldId id="265" r:id="rId8"/>
    <p:sldId id="282" r:id="rId9"/>
    <p:sldId id="284" r:id="rId10"/>
    <p:sldId id="285" r:id="rId11"/>
    <p:sldId id="286" r:id="rId12"/>
    <p:sldId id="287" r:id="rId13"/>
    <p:sldId id="288" r:id="rId14"/>
    <p:sldId id="289" r:id="rId15"/>
    <p:sldId id="266" r:id="rId16"/>
    <p:sldId id="262" r:id="rId17"/>
    <p:sldId id="283" r:id="rId18"/>
    <p:sldId id="259" r:id="rId19"/>
    <p:sldId id="267" r:id="rId20"/>
    <p:sldId id="268" r:id="rId21"/>
    <p:sldId id="260" r:id="rId22"/>
    <p:sldId id="269" r:id="rId23"/>
    <p:sldId id="270" r:id="rId24"/>
    <p:sldId id="261" r:id="rId25"/>
    <p:sldId id="271" r:id="rId26"/>
    <p:sldId id="272" r:id="rId27"/>
    <p:sldId id="273" r:id="rId28"/>
    <p:sldId id="274" r:id="rId29"/>
    <p:sldId id="275" r:id="rId30"/>
    <p:sldId id="276" r:id="rId31"/>
    <p:sldId id="277" r:id="rId32"/>
    <p:sldId id="278" r:id="rId33"/>
    <p:sldId id="281" r:id="rId34"/>
    <p:sldId id="279"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0830" autoAdjust="0"/>
  </p:normalViewPr>
  <p:slideViewPr>
    <p:cSldViewPr snapToGrid="0">
      <p:cViewPr varScale="1">
        <p:scale>
          <a:sx n="91" d="100"/>
          <a:sy n="91" d="100"/>
        </p:scale>
        <p:origin x="77" y="389"/>
      </p:cViewPr>
      <p:guideLst/>
    </p:cSldViewPr>
  </p:slideViewPr>
  <p:notesTextViewPr>
    <p:cViewPr>
      <p:scale>
        <a:sx n="1" d="1"/>
        <a:sy n="1" d="1"/>
      </p:scale>
      <p:origin x="0" y="0"/>
    </p:cViewPr>
  </p:notesText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胡 哲诚" userId="3fe23cfde0e3700c" providerId="LiveId" clId="{55B79141-2DE4-6648-BE09-4A81AECCDC3E}"/>
    <pc:docChg chg="custSel modSld">
      <pc:chgData name="胡 哲诚" userId="3fe23cfde0e3700c" providerId="LiveId" clId="{55B79141-2DE4-6648-BE09-4A81AECCDC3E}" dt="2022-05-28T07:41:26.497" v="0" actId="7634"/>
      <pc:docMkLst>
        <pc:docMk/>
      </pc:docMkLst>
      <pc:sldChg chg="addSp">
        <pc:chgData name="胡 哲诚" userId="3fe23cfde0e3700c" providerId="LiveId" clId="{55B79141-2DE4-6648-BE09-4A81AECCDC3E}" dt="2022-05-28T07:41:26.497" v="0" actId="7634"/>
        <pc:sldMkLst>
          <pc:docMk/>
          <pc:sldMk cId="2877254881" sldId="272"/>
        </pc:sldMkLst>
        <pc:inkChg chg="add">
          <ac:chgData name="胡 哲诚" userId="3fe23cfde0e3700c" providerId="LiveId" clId="{55B79141-2DE4-6648-BE09-4A81AECCDC3E}" dt="2022-05-28T07:41:26.497" v="0" actId="7634"/>
          <ac:inkMkLst>
            <pc:docMk/>
            <pc:sldMk cId="2877254881" sldId="272"/>
            <ac:inkMk id="4" creationId="{C58292F0-08FE-3F6E-C6B8-B18ABFB29632}"/>
          </ac:inkMkLst>
        </pc:ink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42114-4B4A-4A8D-AE8F-0B25A4637619}" type="datetimeFigureOut">
              <a:rPr lang="zh-CN" altLang="en-US" smtClean="0"/>
              <a:t>2022/5/28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1DCD70-D381-44E4-B785-24D3C289F87C}" type="slidenum">
              <a:rPr lang="zh-CN" altLang="en-US" smtClean="0"/>
              <a:t>‹#›</a:t>
            </a:fld>
            <a:endParaRPr lang="zh-CN" altLang="en-US"/>
          </a:p>
        </p:txBody>
      </p:sp>
    </p:spTree>
    <p:extLst>
      <p:ext uri="{BB962C8B-B14F-4D97-AF65-F5344CB8AC3E}">
        <p14:creationId xmlns:p14="http://schemas.microsoft.com/office/powerpoint/2010/main" val="17764865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13223 3113 7763,'2'-9'0,"2"-1"0,4 6-125,6-6 0,-4 7 138,-1-2 1,6 4 154,4 1 0,6 0-154,-2 0 0,6 0 7,4 0 1,-1 0 48,6 0 1,0 1-22,4 4 1,6-3 72,-1 2 0,0-2-51,-4-2 1,-2 0 6,-3 0 0,6 0 5,-6 0 1,5 5 12,-10-1 0,5 1 6,-5-5 1,5 2 2,-5 2 1,5-2-39,-5 3 0,7-4 20,-2-1 0,1 0-40,-1 0 1,3 0-17,-3 0 1,3 0 2,2 0 0,4-1-5,1-4 1,-1 2-80,-4-7 1,-1 3 49,1-3 0,4-1-19,1 6 0,-1-4 5,-4 4 0,-5-4 28,0 4 0,-1 0 9,6 5 0,-7 0-2,-2 0 0,0 0 6,0 0 0,3 0 17,-3 0 1,4 0 6,-5 0 0,1 5-20,0 0 0,0-1 2,4-4 0,-1 0 130,-4 0 0,-3 0-68,3 0 0,2 0-68,-2 0 1,0 0 18,-4 0 0,4 0 1,0 0 0,2 0-36,-2 0 0,-3 0-6,3 0 1,-1 0-14,1 0 0,-3 0-7,3 0 1,-1 5-15,1 0 0,-3 1 45,3-1 0,-3-4 3,-2 4 0,1-2 1,-1 2 0,1-3 1,-1 2 1,1 3 4,-1-3 0,-4 3 6,-1-3 0,1 0 14,5 5 1,-3-6 3,-2 2 1,3 1-7,-3-1 1,3 1-12,1-1 0,0-3 39,1 2 1,-1-2-34,1-2 0,4 0 1,0 0 0,5 0-13,-5 0 1,2 0 0,-2 0 0,-1 0 2,6 0 0,-2-2-6,2-2 0,3 2 1,-3-3 1,3-1-6,2 1 0,-1-1-4,1 1 0,-1 4-10,1-4 1,-3 2-4,2-2 1,-4 3 4,5-2 0,0 2 0,-6 2 0,6-1-42,4-4 1,-2 3 40,2-2 1,-3 2-34,-1 2 1,1-5 24,4 0 1,-6 1-7,1 4 0,0 0-15,-6 0 0,6-5 0,5 0 0,-4 1-9,3 4 0,-7 0-5,-2 0 0,-1 0 7,6 0 1,-2 0 10,-3 0 1,2 0 24,-7 0 0,5 0-8,-5 0 0,5 0 4,-5 0 0,0 1 0,-4 4 0,1-4 6,3 4 1,-3 1 58,3-1 0,2 0-65,-2-5 1,2 2 54,-2 2 0,-2-2-46,7 3 0,-6-4 11,1-1 0,2 0 0,-2 0 1,0 0 3,-4 0 0,1 0-3,3 0 0,-3 0-3,3 0 1,-1 0-49,1 0 1,-3 0 43,3 0 1,-3 0-30,-2 0 0,2 0 22,4 0 0,-4 0-13,3 0 0,-2 0 5,3 0 0,-4 0-3,3 0 1,-3 0 2,-2 0 0,5 0-1,1 0 1,3 0 1,-3 0 1,4 0-1,-5 0 1,5-5 19,-5 1 1,0-1-19,-5 5 0,6-2 65,-1-2 0,0 2-58,-5-3 0,1 4 31,-1 1 1,1 0-1,-1 0 0,1-2 2,-1-3 1,-4 4-7,-1-4 0,1 4 2,5 1 0,2 0-19,-2 0 1,2-5-5,-7 0 0,4-1-5,5 1 0,-1 2 13,6-7 1,-5 6-16,5-6 0,-5 5 1,5-4 1,-2 4-7,2-4 1,3 4-14,-3-5 0,-1 7-3,1-1 1,-2-3-59,2 3 0,1-1 69,-5 5 1,0 0-92,-1 0 0,2-5 77,3 0 0,-2 1-25,-2 4 1,-4 0 27,3 0 1,3 0 4,2 0 0,-3 0-5,-2 0 0,2-5 0,-2 0 1,6 0 38,-1 5 0,-1 0-35,1 0 1,-2-4 72,2-1 1,6 0-64,-6 5 0,5-1 59,-10-4 1,6 3-47,-1-2 1,3 2-1,2 2 1,-5 0-15,0 0 1,0 0-3,4 0 0,-4 0-5,0 0 1,-5 0 14,5 0 1,-5 0-5,5 0 0,-1 0-3,1 0 0,-2 2 35,-3 2 1,-1-2-39,6 3 0,-2-4 2,2-1 1,1 5 12,-5 0 1,5-1-1,-1-4 1,1 5-18,-1 0 1,2 0 12,-7-5 0,7 4-30,-3 1 0,0 0 21,1-5 1,-5 5 25,5-1 1,-5 1-12,5-5 1,-2 2 0,2 2 1,-2-2-4,-2 3 0,2-4 0,7-1 0,-5 0 11,-1 0 1,-3 0-12,4 0 0,-5 0 8,5 0 0,-2 0-9,2 0 0,1 0-4,-5 0 0,5 0 3,-1 0 0,-3 0-3,-2 0 0,-2 0-7,3 0 0,-3 0-2,7 0 0,-5 0 25,5 0 1,-6 0-16,1 0 0,3 0 36,2 0 0,-1 0-33,0 0 0,-3 0-9,4 0 1,-1-1 1,6-4 1,0 3-2,-1-2 0,1 2 13,0 2 1,-1-2-2,1-2 1,0 2-26,-1-3 1,3 4 17,2 1 0,-1-5-22,6 0 1,-5 1 18,5 4 1,-4-2-23,4-3 1,-3 4 15,8-4 0,-8 3-4,8 2 1,-5-1-31,0-4 1,3 3-4,-3-2 0,4 2-22,1 2 1,-5-5-12,0 1 0,-3-1-11,8 5 1,-10 0 58,5 0 0,-4 0-2,-1 0 0,2 0-16,3 0 1,-3 0-3,-6 0 0,4 0-1,0 0 1,6 0 18,-6 0 1,5 0 16,-4 0 1,-1 0-12,-4 0 0,4-2 28,0-2 0,5 2-17,-4-3 1,-1 2 4,-4-2 0,4 4 0,1-4 1,-1 4 4,-4 1 0,-2 0-8,-3 0 0,8-5 4,-4 0 1,-1 0 5,-3 5 1,0 0-10,5 0 1,3 0-2,-4 0 1,4 0-1,-8 0 1,5 0-13,4 0 1,-3-4-13,4-1 1,-6 0-4,-4 5 1,3 0-42,-3 0 1,2 0 54,-2 0 1,-2 0-21,-3 0 0,-3 0 9,3 0 0,2 5-3,-2 0 1,0-1 20,-4-4 1,-1 5-2,1 0 0,-2 0 11,-4-5 0,3 4 7,-8 1 0,8 0-6,-3-5 0,3 0 7,-3 0 0,3 4 82,-7 1 0,4 0-89,-4-5 0,5 0 38,-5 0 0,1 0-26,-1 0 1,-1 2 15,6 2 1,-7-2-31,2 3 1,1-2-1,-1 1 0,0-2-28,-4 3 1,-1 1-11,0-1 1,0 1-26,0-1 0,1-4 53,-1 4 0,0 2-31,0-3 1,-4 3 28,-1-3 1,1-2-4,4 3 1,0 1 11,0-1 0,1-1 3,-1-4 0,-5 2-2,1 3 0,-1-4 6,5 4 0,1-3-3,-1-2 1,0 0-6,0 0 1,1 0 5,-1 0 1,5 0-7,0 0 0,1 0-2,-1 0 0,3 0 3,7 0 1,-4-5 0,3 0 1,-2 0-14,7 5 1,-3-4-1,-2-1 1,5-1-90,1 1 1,-1 3 87,-5-2 0,1 0-57,-1 0 0,1 2 54,-1-3 0,0 4 0,1 1 0,-1-5-32,1 0 0,-6 1-4,1 4 1,0-2-35,4-3 0,-6 4-1,-3-4 1,-3 3-136,-2 2 1,1 0-123,-1 0-766,0 0 532,-6 0 580,-2 0 0,-18 0 0,-4 0 0</inkml:trace>
  <inkml:trace contextRef="#ctx0" brushRef="#br0">2929 3696 7955,'0'-42'-531,"11"-1"531,13 0 0,19 1 0,21-1 0</inkml:trace>
  <inkml:trace contextRef="#ctx0" brushRef="#br0">3413 4308 7946,'-15'-15'0,"1"-4"659,0 0 0,0-6-841,6 9 150,2-4 1,7 12 30,4 3 1,-2 4 102,7 1 0,-6 0 407,6 0-311,-1 0 1,5 0-35,1 0 0,-1 0-79,0 0 0,5 0-28,0 0 0,0 0-110,-5 0 1,5 0 127,0 0 1,0 0-106,-5 0 1,1 0 102,-1 0 1,2 0-13,2 0 0,3 0-28,3 0 0,3-2-83,-4-3 1,6 2 45,4-6 1,3 4-6,7-5 1,-2 6 8,-3-6 1,5 6 29,-1-6 0,-1 7-8,2-2 0,0 4-6,-6 1 1,0 0 77,1 0 0,-2 0-71,2 0 0,1-5 24,-5 0 0,0 0-26,0 5 1,0 0-12,4 0 0,-1-4-41,-4-1 0,-2 0 59,7 5 1,-6-1-26,1-4 1,-1 3 11,1-3 0,-2 4-8,7 1 1,-6 0 2,1 0 0,-3 0-12,-1 0 0,1 0 53,3 0 1,-3 0 2,3 0 1,-3 0 28,-2 0 0,1 1-52,-1 4 0,-1-2 48,-3 7 0,3-7-40,-4 2 1,4 1 21,2-1 1,-6 1-14,1-1 0,-2-4-41,2 4 0,3-3 19,-4-2 0,-1 5 11,2-1 0,0 1-68,4-5 1,1 5 57,-1-1 1,-1 3-19,-3-2 0,3-4 8,-4 4 0,6-2 45,4 2 1,-3-4-46,3 4 1,-3-3 40,-1-2 0,1 4-47,3 1 1,-3 0-2,3-5 0,2 0-14,-2 0 1,5 0 31,-5 0 1,5 0-57,-5 0 0,2 0 39,-2 0 1,-1 1 57,5 4 0,0-3-58,1 2 1,1-2 55,-6-2 0,10 5-29,-5 0 1,5-1 6,-10-4 1,6 2-17,-1 3 0,2-4 9,-2 4 1,1-4-40,-6-1 1,7 0 34,-2 0 0,-2 5-71,2 0 1,-5 0 25,5-5 0,-6 1-4,1 4 1,2-2-22,-2 7 1,0-6-10,-5 6 1,2-5 3,4 4 1,0-6 30,4 2 1,2-2-10,-7 2 1,5-4-1,-5 4 1,6-3 13,-1-2 1,-1 0-12,1 0 1,-7 0 29,2 0 1,2 0-18,-2 0 0,0 0 3,-4 0 0,-1 0 6,1 0 1,-1 0-10,1 0 0,-3 0 7,-2 0 0,3 1-6,-3 4 0,3-3 2,1 2 1,0-2-3,1-2 0,-1 0 55,1 0 1,-1 0-17,1 0 1,-1 0 5,1 0 1,4 0 90,0 0 0,0 0-109,-5 0 1,1 0 122,-1 0 0,-1 0-92,-3 0 1,3 2 93,-4 2 1,3-2-84,-3 3 0,3 1 25,-7-1 1,6 4-16,-1-4 1,-2 4-8,1-4 1,-4 5 28,5-6 0,0 3-26,4-3 0,-4-2-38,0 3 1,-1-4 43,6-1 0,4 2-96,0 3 1,0-4 20,-4 4 1,-1-3 0,1-2 0,4 0 12,0 0 0,0 0-11,-4 0 1,-1 0-59,0 0 1,1 0 63,-1 0 1,1 0-20,-1 0 0,2 0 15,3 0 1,-3 0-30,4 0 0,-4 0 26,-2 0 1,2-5 26,3 0 1,-3 0-29,3 5 0,-1 0 0,1 0 1,-1 0-18,6 0 0,-7 0 20,2 0 0,2-4-21,-2-1 0,2 0 19,-2 5 0,2 0-16,3 0 0,1 0 10,-5 0 0,5 0-6,-1 0 1,-3 0 12,-2 0 1,2 0 3,-2 0 0,2 0 36,-2 0 1,2 0-43,2 0 1,-2 5 25,-6 0 1,5 1-18,4-1 1,-3-4 14,-2 4 1,-1-2-10,1 2 0,-1-4 13,6 4 0,-2-3-24,2-2 0,3 0-2,-3 0 1,-2 0-13,2 0 0,0 0 18,5 0 0,-2 0-35,-3 0 0,4 0 30,1 0 1,-5-2 6,4-3 1,-2 4 4,3-4 1,-4 4 2,4 1 1,-8 0-5,7 0 0,-2 0 3,2 0 0,3 0-34,2 0 1,-3-2 24,4-3 1,-4 4-31,-2-4 0,6 2 27,-1-2 0,5 3-17,-4-2 1,1-3 8,-2 3 1,4-6-33,6 5 29,-7-6 0,4 5-144,-7-3-724,1-4 847,1 11-157,-5-10 160,5 10 0,-8-9-415,-3 6 562,3-6-154,-5 10 0,5-10-31,-3 6 148,3-6-114,-11 3 0,3 0-29,-9 3-24,3-3 65,-5 7 1,0-6-190,-3 7 710,-9 0-533,2 0-148,-10 0-260,10 0 101,-10 0-1366,4 0 778,-12 0 919,-2 0 0,-19 13 0,-3 3 0</inkml:trace>
  <inkml:trace contextRef="#ctx0" brushRef="#br0">20019 12496 7860,'-8'0'1725,"2"0"-329,6 0 7,0 0 1,6 0-1021,4 0 1,9 0-15,4 0 1,10 0-131,5 0 0,5-1 101,4-4 1,10 3-86,10-2 0,8 2-326,6 2 1,-39 0-1,0-2 177,0 0 1,1 0-1,0 1 1,-1 0-78,1-1 0,0-1 1,-1 2-1,1 1 47,0 0 0,-1 0 0,0-2 0,0-1-20,-2 1 0,1-1 0,36-1-68,-6 4 1,2 0 110,3 0 0,1 0-33,4 0 0,-40-2 1,1-1-14,-1 1 1,-1-1 0,2 0-1,0 0-7,0 0 0,1 1 0,1 1 1,0 0-11,-1-1 0,0 0 0,0 1 1,1 0-56,31 1 1,6 0 68,-5 0 1,4 0-117,-4 0 1,-5 0-22,-4 0 0,-6 0 81,6 0 1,-3 0-107,3 0 1,-4 2 122,-6 2 0,0-2 32,-1 3 1,4 1 17,-3-1 1,3 0 7,-7-5 0,2 4 33,2 1 0,4 0 4,1-5 0,0 0 128,-6 0 1,8 0-82,2 0 0,2 0 89,-2 0 0,4 0-86,-4 0 0,4 0 61,1 0 0,3 0-74,-3 0 1,3 0-25,-7 0 1,4 0 8,5 0 0,-2 0-422,6 0 0,-4 0 322,5 0 0,-5 0 78,4 0 1,-4-5-140,-36 3 0,1-1 0,33-3 69,2 1 0,-2 4-70,2-4 1,-8 3 89,3 2 0,-3-4-109,3-1 0,0 0-189,0 5 0,-5 0 232,1 0 1,-3 0-24,3 0 0,2 0 0,-2 0 1,0 0 56,0 0 0,2 0-21,-2 0 0,-3 6 109,3 4 0,-2-2-63,1 1 1,-1-4-22,-4 5 1,4-3-11,6 3 0,-6 1 1,-3-6 0,2-1-9,3-4 1,2 0-14,2 0 1,-1 0-67,-4 0 0,2-4 72,-6-1 1,6-5-88,-2 6 0,-3-7 15,-1 1 0,-4-1-6,-1 2 0,0-2 195,0 6 1,-7-5-331,-2 6 0,-4-6 105,-1 5 0,-7-1 55,-3 1 1,-4 4-410,-6-4 1,-2-1 453,-7 1 0,0 0-1338,0 5 473,-6 0-933,-1 0-245,-7 0 2048,0 0 0,-7-6 0,-1-2 0</inkml:trace>
  <inkml:trace contextRef="#ctx0" brushRef="#br0">18867 15411 8060,'-19'-5'0,"0"0"0,-4-4 1028,4 4 1,5-5 496,4 6-151,7-1-617,-3 5 1,7 0-293,4 0 0,3 0 338,6 0 0,7-5-328,2 0 0,1 1 20,4 4 1,-2 0 5,7 0 1,3 0 11,2 0 0,-2 0-168,2 0 1,-4 0 97,3 0 1,1 0-115,5 0 1,0 1-83,-1 4 1,6-3 49,-1 2 1,7 3-97,-2-3 1,8 1-241,2-5 1,4 5 226,-4 0 1,9 4-33,-5-4 0,2 4-56,-6-4 0,-4 5-124,4-6 0,1 6-6,-2-5 1,-2-1-144,-2-4 1,-4-1-56,9-4 1,6-3 76,-2-6 1,2 0-8,-6-1 0,-2 6 4,6-1 0,-6 3-35,2-3 1,-4 4 102,-1 6 1,-5 0-87,0 0 1,-1 0 85,1 0 1,-3 1 1,-6 4 1,1-2-107,3 7 1,-4-6 66,0 6 0,-2-5-84,-8 4 0,6-6 22,-1 2 0,-3 1 153,-2-1 1,-3 0-116,-1-5 0,1 0 60,3 0 1,-8 0-154,4 0 0,-10-5 85,0 0 0,1-1-862,-1 1 313,0 4-1632,-5-6-158,-6 1 2494,-2 4 0,-6-4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E7CB2-3B8A-4247-9D59-1C4F8FDD5DDF}" type="datetimeFigureOut">
              <a:rPr lang="zh-CN" altLang="en-US" smtClean="0"/>
              <a:t>2022/5/28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EF9B3-F188-4413-B815-8D36B8C5F9AB}" type="slidenum">
              <a:rPr lang="zh-CN" altLang="en-US" smtClean="0"/>
              <a:t>‹#›</a:t>
            </a:fld>
            <a:endParaRPr lang="zh-CN" altLang="en-US"/>
          </a:p>
        </p:txBody>
      </p:sp>
    </p:spTree>
    <p:extLst>
      <p:ext uri="{BB962C8B-B14F-4D97-AF65-F5344CB8AC3E}">
        <p14:creationId xmlns:p14="http://schemas.microsoft.com/office/powerpoint/2010/main" val="4216709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4</a:t>
            </a:fld>
            <a:endParaRPr lang="zh-CN" altLang="en-US"/>
          </a:p>
        </p:txBody>
      </p:sp>
    </p:spTree>
    <p:extLst>
      <p:ext uri="{BB962C8B-B14F-4D97-AF65-F5344CB8AC3E}">
        <p14:creationId xmlns:p14="http://schemas.microsoft.com/office/powerpoint/2010/main" val="186414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C3EF9B3-F188-4413-B815-8D36B8C5F9AB}" type="slidenum">
              <a:rPr lang="zh-CN" altLang="en-US" smtClean="0"/>
              <a:t>12</a:t>
            </a:fld>
            <a:endParaRPr lang="zh-CN" altLang="en-US"/>
          </a:p>
        </p:txBody>
      </p:sp>
    </p:spTree>
    <p:extLst>
      <p:ext uri="{BB962C8B-B14F-4D97-AF65-F5344CB8AC3E}">
        <p14:creationId xmlns:p14="http://schemas.microsoft.com/office/powerpoint/2010/main" val="3726698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931993"/>
            <a:ext cx="12192000" cy="4571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9" name="图片 8">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0" name="文本框 9"/>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2" name="直接连接符 11"/>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225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57675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78890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8457"/>
            <a:ext cx="10515600" cy="5458506"/>
          </a:xfrm>
          <a:ln w="12700">
            <a:solidFill>
              <a:schemeClr val="accent4"/>
            </a:solidFill>
          </a:ln>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8" name="矩形 7"/>
          <p:cNvSpPr/>
          <p:nvPr userDrawn="1"/>
        </p:nvSpPr>
        <p:spPr>
          <a:xfrm>
            <a:off x="1" y="0"/>
            <a:ext cx="1866122" cy="5225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Title 1"/>
          <p:cNvSpPr>
            <a:spLocks noGrp="1"/>
          </p:cNvSpPr>
          <p:nvPr>
            <p:ph type="title"/>
          </p:nvPr>
        </p:nvSpPr>
        <p:spPr>
          <a:xfrm>
            <a:off x="0" y="1"/>
            <a:ext cx="10515600" cy="522514"/>
          </a:xfrm>
        </p:spPr>
        <p:txBody>
          <a:bodyPr>
            <a:normAutofit/>
          </a:bodyPr>
          <a:lstStyle>
            <a:lvl1pPr>
              <a:defRPr sz="1600">
                <a:solidFill>
                  <a:schemeClr val="bg1"/>
                </a:solidFill>
              </a:defRPr>
            </a:lvl1pPr>
          </a:lstStyle>
          <a:p>
            <a:r>
              <a:rPr lang="zh-CN" altLang="en-US"/>
              <a:t>单击此处编辑母版标题样式</a:t>
            </a:r>
            <a:endParaRPr lang="en-US" dirty="0"/>
          </a:p>
        </p:txBody>
      </p:sp>
      <p:pic>
        <p:nvPicPr>
          <p:cNvPr id="11" name="图片 10">
            <a:extLst>
              <a:ext uri="{FF2B5EF4-FFF2-40B4-BE49-F238E27FC236}">
                <a16:creationId xmlns:a16="http://schemas.microsoft.com/office/drawing/2014/main" id="{B3C19958-B120-46D9-A7C3-DBE891BAF5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963" t="44271"/>
          <a:stretch/>
        </p:blipFill>
        <p:spPr>
          <a:xfrm rot="16200000">
            <a:off x="8343899" y="-2946399"/>
            <a:ext cx="901702" cy="6794500"/>
          </a:xfrm>
          <a:prstGeom prst="rect">
            <a:avLst/>
          </a:prstGeom>
        </p:spPr>
      </p:pic>
      <p:pic>
        <p:nvPicPr>
          <p:cNvPr id="12" name="图片 11">
            <a:extLst>
              <a:ext uri="{FF2B5EF4-FFF2-40B4-BE49-F238E27FC236}">
                <a16:creationId xmlns:a16="http://schemas.microsoft.com/office/drawing/2014/main" id="{17D6C288-A50E-4296-9C84-523FCDCA02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522" r="62778" b="20521"/>
          <a:stretch/>
        </p:blipFill>
        <p:spPr>
          <a:xfrm rot="16200000">
            <a:off x="4394200" y="1562100"/>
            <a:ext cx="901700" cy="9690100"/>
          </a:xfrm>
          <a:prstGeom prst="rect">
            <a:avLst/>
          </a:prstGeom>
        </p:spPr>
      </p:pic>
      <p:sp>
        <p:nvSpPr>
          <p:cNvPr id="13" name="文本框 12"/>
          <p:cNvSpPr txBox="1"/>
          <p:nvPr userDrawn="1"/>
        </p:nvSpPr>
        <p:spPr>
          <a:xfrm>
            <a:off x="10684386" y="6384439"/>
            <a:ext cx="1338828" cy="369332"/>
          </a:xfrm>
          <a:prstGeom prst="rect">
            <a:avLst/>
          </a:prstGeom>
          <a:noFill/>
        </p:spPr>
        <p:txBody>
          <a:bodyPr wrap="none" rtlCol="0">
            <a:spAutoFit/>
          </a:bodyPr>
          <a:lstStyle/>
          <a:p>
            <a:r>
              <a:rPr lang="zh-CN" altLang="en-US" b="1" dirty="0"/>
              <a:t>最优化技术</a:t>
            </a:r>
          </a:p>
        </p:txBody>
      </p:sp>
      <p:cxnSp>
        <p:nvCxnSpPr>
          <p:cNvPr id="14" name="直接连接符 13"/>
          <p:cNvCxnSpPr/>
          <p:nvPr userDrawn="1"/>
        </p:nvCxnSpPr>
        <p:spPr>
          <a:xfrm>
            <a:off x="10748865" y="6721475"/>
            <a:ext cx="1443135"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03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231723"/>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17821B-5F3F-4B3C-81E0-24BE15B96309}" type="slidenum">
              <a:rPr lang="zh-CN" altLang="en-US" smtClean="0"/>
              <a:t>‹#›</a:t>
            </a:fld>
            <a:endParaRPr lang="zh-CN" altLang="en-US"/>
          </a:p>
        </p:txBody>
      </p:sp>
      <p:sp>
        <p:nvSpPr>
          <p:cNvPr id="7" name="矩形 6"/>
          <p:cNvSpPr/>
          <p:nvPr userDrawn="1"/>
        </p:nvSpPr>
        <p:spPr>
          <a:xfrm>
            <a:off x="0" y="4061911"/>
            <a:ext cx="12192000" cy="26125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79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653541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15650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9457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403643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98996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B6ADF8D-CB77-459F-9308-A84FC0D21C25}"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378892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6ADF8D-CB77-459F-9308-A84FC0D21C25}" type="datetimeFigureOut">
              <a:rPr lang="zh-CN" altLang="en-US" smtClean="0"/>
              <a:t>2022/5/28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17821B-5F3F-4B3C-81E0-24BE15B96309}" type="slidenum">
              <a:rPr lang="zh-CN" altLang="en-US" smtClean="0"/>
              <a:t>‹#›</a:t>
            </a:fld>
            <a:endParaRPr lang="zh-CN" altLang="en-US"/>
          </a:p>
        </p:txBody>
      </p:sp>
    </p:spTree>
    <p:extLst>
      <p:ext uri="{BB962C8B-B14F-4D97-AF65-F5344CB8AC3E}">
        <p14:creationId xmlns:p14="http://schemas.microsoft.com/office/powerpoint/2010/main" val="22310596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智能算法</a:t>
            </a:r>
          </a:p>
        </p:txBody>
      </p:sp>
      <p:sp>
        <p:nvSpPr>
          <p:cNvPr id="3" name="标题 2"/>
          <p:cNvSpPr>
            <a:spLocks noGrp="1"/>
          </p:cNvSpPr>
          <p:nvPr>
            <p:ph type="title"/>
          </p:nvPr>
        </p:nvSpPr>
        <p:spPr/>
        <p:txBody>
          <a:bodyPr/>
          <a:lstStyle/>
          <a:p>
            <a:r>
              <a:rPr lang="zh-CN" altLang="en-US" dirty="0"/>
              <a:t>智能算法</a:t>
            </a:r>
          </a:p>
        </p:txBody>
      </p:sp>
      <p:sp>
        <p:nvSpPr>
          <p:cNvPr id="5" name="Rectangle 3"/>
          <p:cNvSpPr>
            <a:spLocks noChangeArrowheads="1"/>
          </p:cNvSpPr>
          <p:nvPr/>
        </p:nvSpPr>
        <p:spPr bwMode="auto">
          <a:xfrm>
            <a:off x="1336199" y="1078734"/>
            <a:ext cx="6620256" cy="4043363"/>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Wingdings" panose="05000000000000000000" pitchFamily="2" charset="2"/>
              <a:buChar char="q"/>
              <a:defRPr sz="2400" kern="1200">
                <a:solidFill>
                  <a:srgbClr val="006260"/>
                </a:solidFill>
                <a:latin typeface="+mn-lt"/>
                <a:ea typeface="+mn-ea"/>
                <a:cs typeface="+mn-cs"/>
              </a:defRPr>
            </a:lvl1pPr>
            <a:lvl2pPr marL="742950" indent="-285750" algn="l" rtl="0" fontAlgn="base">
              <a:spcBef>
                <a:spcPct val="20000"/>
              </a:spcBef>
              <a:spcAft>
                <a:spcPct val="0"/>
              </a:spcAft>
              <a:buFont typeface="Wingdings" panose="05000000000000000000" pitchFamily="2" charset="2"/>
              <a:buChar char="q"/>
              <a:defRPr sz="2000" kern="1200">
                <a:solidFill>
                  <a:srgbClr val="006260"/>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q"/>
              <a:defRPr kern="1200">
                <a:solidFill>
                  <a:srgbClr val="006260"/>
                </a:solidFill>
                <a:latin typeface="+mn-lt"/>
                <a:ea typeface="+mn-ea"/>
                <a:cs typeface="+mn-cs"/>
              </a:defRPr>
            </a:lvl3pPr>
            <a:lvl4pPr marL="16002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4pPr>
            <a:lvl5pPr marL="2057400" indent="-228600" algn="l" rtl="0" fontAlgn="base">
              <a:spcBef>
                <a:spcPct val="20000"/>
              </a:spcBef>
              <a:spcAft>
                <a:spcPct val="0"/>
              </a:spcAft>
              <a:buFont typeface="Wingdings" panose="05000000000000000000" pitchFamily="2" charset="2"/>
              <a:buChar char="q"/>
              <a:defRPr sz="1600" kern="1200">
                <a:solidFill>
                  <a:srgbClr val="0062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chemeClr val="tx1"/>
                </a:solidFill>
              </a:rPr>
              <a:t>向大自然学习</a:t>
            </a: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遗传算法</a:t>
            </a:r>
            <a:r>
              <a:rPr lang="en-US" altLang="zh-CN" dirty="0">
                <a:solidFill>
                  <a:schemeClr val="tx1"/>
                </a:solidFill>
                <a:latin typeface="宋体" panose="02010600030101010101" pitchFamily="2" charset="-122"/>
                <a:ea typeface="宋体" panose="02010600030101010101" pitchFamily="2" charset="-122"/>
              </a:rPr>
              <a:t>(GA)</a:t>
            </a:r>
          </a:p>
          <a:p>
            <a:pPr lvl="2">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物竞天择，设计染色体编码，根据适应值函数进行染色体选择、交叉和变异操作，优化求解</a:t>
            </a:r>
          </a:p>
          <a:p>
            <a:pPr lvl="2">
              <a:buClr>
                <a:srgbClr val="FF9900"/>
              </a:buClr>
              <a:buFont typeface="Wingdings" panose="05000000000000000000" pitchFamily="2" charset="2"/>
              <a:buChar char="n"/>
            </a:pPr>
            <a:endParaRPr lang="zh-TW" altLang="en-US"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CN" altLang="en-US" dirty="0">
                <a:solidFill>
                  <a:schemeClr val="tx1"/>
                </a:solidFill>
                <a:latin typeface="宋体" panose="02010600030101010101" pitchFamily="2" charset="-122"/>
                <a:ea typeface="宋体" panose="02010600030101010101" pitchFamily="2" charset="-122"/>
              </a:rPr>
              <a:t>粒子群算法（</a:t>
            </a:r>
            <a:r>
              <a:rPr lang="en-US" altLang="zh-CN" dirty="0">
                <a:solidFill>
                  <a:schemeClr val="tx1"/>
                </a:solidFill>
                <a:latin typeface="宋体" panose="02010600030101010101" pitchFamily="2" charset="-122"/>
                <a:ea typeface="宋体" panose="02010600030101010101" pitchFamily="2" charset="-122"/>
              </a:rPr>
              <a:t>PSO</a:t>
            </a:r>
            <a:r>
              <a:rPr lang="zh-CN" altLang="en-US" dirty="0">
                <a:solidFill>
                  <a:schemeClr val="tx1"/>
                </a:solidFill>
                <a:latin typeface="宋体" panose="02010600030101010101" pitchFamily="2" charset="-122"/>
                <a:ea typeface="宋体" panose="02010600030101010101" pitchFamily="2" charset="-122"/>
              </a:rPr>
              <a:t>）</a:t>
            </a:r>
            <a:endParaRPr lang="en-US" altLang="zh-CN" dirty="0">
              <a:solidFill>
                <a:schemeClr val="tx1"/>
              </a:solidFill>
              <a:latin typeface="宋体" panose="02010600030101010101" pitchFamily="2" charset="-122"/>
              <a:ea typeface="宋体" panose="02010600030101010101" pitchFamily="2" charset="-122"/>
            </a:endParaRPr>
          </a:p>
          <a:p>
            <a:pPr lvl="2">
              <a:buClr>
                <a:srgbClr val="FF9900"/>
              </a:buClr>
              <a:buFont typeface="Wingdings" panose="05000000000000000000" pitchFamily="2" charset="2"/>
              <a:buChar char="n"/>
            </a:pPr>
            <a:r>
              <a:rPr lang="zh-CN" altLang="zh-CN" dirty="0">
                <a:solidFill>
                  <a:schemeClr val="tx1"/>
                </a:solidFill>
                <a:latin typeface="宋体" panose="02010600030101010101" pitchFamily="2" charset="-122"/>
                <a:ea typeface="宋体" panose="02010600030101010101" pitchFamily="2" charset="-122"/>
              </a:rPr>
              <a:t>模拟鸟集群飞行觅食的行为</a:t>
            </a:r>
            <a:r>
              <a:rPr lang="zh-CN" altLang="en-US" dirty="0">
                <a:solidFill>
                  <a:schemeClr val="tx1"/>
                </a:solidFill>
                <a:latin typeface="宋体" panose="02010600030101010101" pitchFamily="2" charset="-122"/>
                <a:ea typeface="宋体" panose="02010600030101010101" pitchFamily="2" charset="-122"/>
              </a:rPr>
              <a:t>，</a:t>
            </a:r>
            <a:r>
              <a:rPr lang="zh-CN" altLang="zh-CN" dirty="0">
                <a:solidFill>
                  <a:schemeClr val="tx1"/>
                </a:solidFill>
                <a:latin typeface="宋体" panose="02010600030101010101" pitchFamily="2" charset="-122"/>
                <a:ea typeface="宋体" panose="02010600030101010101" pitchFamily="2" charset="-122"/>
              </a:rPr>
              <a:t>鸟之间通过集体的协作使群体达到最优目的</a:t>
            </a:r>
            <a:endParaRPr lang="en-US" altLang="zh-CN"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endParaRPr lang="en-US" altLang="zh-CN"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人工神经网络算法</a:t>
            </a:r>
            <a:r>
              <a:rPr lang="en-US" altLang="zh-CN" dirty="0">
                <a:solidFill>
                  <a:schemeClr val="tx1"/>
                </a:solidFill>
                <a:latin typeface="宋体" panose="02010600030101010101" pitchFamily="2" charset="-122"/>
                <a:ea typeface="宋体" panose="02010600030101010101" pitchFamily="2" charset="-122"/>
              </a:rPr>
              <a:t>(ANN)</a:t>
            </a:r>
          </a:p>
          <a:p>
            <a:pPr lvl="2">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模仿生物神经元，透过神经元的信息传递、训练学习、联想，优化求解</a:t>
            </a:r>
          </a:p>
          <a:p>
            <a:pPr lvl="2">
              <a:buClr>
                <a:srgbClr val="FF9900"/>
              </a:buClr>
              <a:buFont typeface="Wingdings" panose="05000000000000000000" pitchFamily="2" charset="2"/>
              <a:buChar char="n"/>
            </a:pPr>
            <a:endParaRPr lang="zh-TW" altLang="en-US" dirty="0">
              <a:solidFill>
                <a:schemeClr val="tx1"/>
              </a:solidFill>
              <a:latin typeface="宋体" panose="02010600030101010101" pitchFamily="2" charset="-122"/>
              <a:ea typeface="宋体" panose="02010600030101010101" pitchFamily="2" charset="-122"/>
            </a:endParaRPr>
          </a:p>
          <a:p>
            <a:pPr lvl="1">
              <a:buClr>
                <a:srgbClr val="FF9900"/>
              </a:buClr>
              <a:buFont typeface="Wingdings" panose="05000000000000000000" pitchFamily="2" charset="2"/>
              <a:buChar char="n"/>
            </a:pPr>
            <a:r>
              <a:rPr lang="zh-TW" altLang="en-US" dirty="0">
                <a:solidFill>
                  <a:schemeClr val="tx1"/>
                </a:solidFill>
                <a:latin typeface="宋体" panose="02010600030101010101" pitchFamily="2" charset="-122"/>
                <a:ea typeface="宋体" panose="02010600030101010101" pitchFamily="2" charset="-122"/>
              </a:rPr>
              <a:t>模拟退火算法</a:t>
            </a:r>
            <a:r>
              <a:rPr lang="en-US" altLang="zh-CN" dirty="0">
                <a:solidFill>
                  <a:schemeClr val="tx1"/>
                </a:solidFill>
                <a:latin typeface="宋体" panose="02010600030101010101" pitchFamily="2" charset="-122"/>
                <a:ea typeface="宋体" panose="02010600030101010101" pitchFamily="2" charset="-122"/>
              </a:rPr>
              <a:t>(SA)</a:t>
            </a:r>
          </a:p>
          <a:p>
            <a:pPr lvl="2">
              <a:buClr>
                <a:srgbClr val="FF9900"/>
              </a:buClr>
              <a:buFont typeface="Wingdings" panose="05000000000000000000" pitchFamily="2" charset="2"/>
              <a:buChar char="n"/>
            </a:pPr>
            <a:r>
              <a:rPr lang="zh-CN" altLang="en-US" dirty="0">
                <a:solidFill>
                  <a:schemeClr val="tx1"/>
                </a:solidFill>
                <a:latin typeface="宋体" panose="02010600030101010101" pitchFamily="2" charset="-122"/>
                <a:ea typeface="宋体" panose="02010600030101010101" pitchFamily="2" charset="-122"/>
              </a:rPr>
              <a:t>模仿金属物质退火过程</a:t>
            </a:r>
            <a:endParaRPr lang="zh-TW" altLang="en-US" dirty="0">
              <a:solidFill>
                <a:schemeClr val="tx1"/>
              </a:solidFill>
              <a:latin typeface="宋体" panose="02010600030101010101" pitchFamily="2" charset="-122"/>
              <a:ea typeface="宋体" panose="02010600030101010101" pitchFamily="2" charset="-122"/>
            </a:endParaRPr>
          </a:p>
          <a:p>
            <a:endParaRPr lang="zh-TW" altLang="en-US" b="1" dirty="0">
              <a:solidFill>
                <a:schemeClr val="tx1"/>
              </a:solidFill>
              <a:latin typeface="宋体" panose="02010600030101010101" pitchFamily="2" charset="-122"/>
              <a:ea typeface="宋体" panose="02010600030101010101" pitchFamily="2" charset="-122"/>
            </a:endParaRPr>
          </a:p>
        </p:txBody>
      </p:sp>
      <p:pic>
        <p:nvPicPr>
          <p:cNvPr id="6" name="Picture 24" descr="d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7896" y="793875"/>
            <a:ext cx="2008981" cy="1396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5" descr="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213" y="3613961"/>
            <a:ext cx="1883664" cy="1508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22" descr="special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574" y="5180604"/>
            <a:ext cx="1883664" cy="99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27" descr="xin_28040229182098429667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6192" y="2254964"/>
            <a:ext cx="1812387" cy="1358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596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sp>
        <p:nvSpPr>
          <p:cNvPr id="4" name="Text Box 4"/>
          <p:cNvSpPr txBox="1">
            <a:spLocks noChangeArrowheads="1"/>
          </p:cNvSpPr>
          <p:nvPr/>
        </p:nvSpPr>
        <p:spPr bwMode="auto">
          <a:xfrm>
            <a:off x="1020581" y="787792"/>
            <a:ext cx="9352406" cy="172354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zh-CN" altLang="en-US" sz="2000" b="1" dirty="0">
                <a:solidFill>
                  <a:schemeClr val="tx1"/>
                </a:solidFill>
              </a:rPr>
              <a:t>部分匹配交叉（</a:t>
            </a:r>
            <a:r>
              <a:rPr lang="en-US" altLang="zh-CN" sz="2000" b="1" dirty="0">
                <a:solidFill>
                  <a:schemeClr val="tx1"/>
                </a:solidFill>
              </a:rPr>
              <a:t>Partially-matched crossover</a:t>
            </a:r>
            <a:r>
              <a:rPr lang="zh-CN" altLang="en-US" sz="2000" b="1" dirty="0">
                <a:solidFill>
                  <a:schemeClr val="tx1"/>
                </a:solidFill>
              </a:rPr>
              <a:t>，</a:t>
            </a:r>
            <a:r>
              <a:rPr lang="en-US" altLang="zh-CN" sz="2000" b="1" dirty="0">
                <a:solidFill>
                  <a:schemeClr val="tx1"/>
                </a:solidFill>
              </a:rPr>
              <a:t>PMX</a:t>
            </a:r>
            <a:r>
              <a:rPr lang="zh-CN" altLang="en-US" sz="2000" b="1" dirty="0">
                <a:solidFill>
                  <a:schemeClr val="tx1"/>
                </a:solidFill>
              </a:rPr>
              <a:t>）</a:t>
            </a:r>
          </a:p>
          <a:p>
            <a:pPr algn="just" eaLnBrk="1" hangingPunct="1">
              <a:lnSpc>
                <a:spcPct val="120000"/>
              </a:lnSpc>
              <a:spcBef>
                <a:spcPct val="50000"/>
              </a:spcBef>
              <a:buClr>
                <a:srgbClr val="0000FF"/>
              </a:buClr>
            </a:pPr>
            <a:r>
              <a:rPr lang="zh-CN" altLang="en-US" sz="2000" dirty="0">
                <a:solidFill>
                  <a:schemeClr val="tx1"/>
                </a:solidFill>
              </a:rPr>
              <a:t>  部分匹配交叉保证了每个染色体中的基因仅出现一次，通过该交叉策略在一个染色体中不会出现重复的基因，所以</a:t>
            </a:r>
            <a:r>
              <a:rPr lang="en-US" altLang="zh-CN" sz="2000" dirty="0">
                <a:solidFill>
                  <a:schemeClr val="tx1"/>
                </a:solidFill>
              </a:rPr>
              <a:t>PMX</a:t>
            </a:r>
            <a:r>
              <a:rPr lang="zh-CN" altLang="en-US" sz="2000" dirty="0">
                <a:solidFill>
                  <a:schemeClr val="tx1"/>
                </a:solidFill>
              </a:rPr>
              <a:t>经常用于旅行商（</a:t>
            </a:r>
            <a:r>
              <a:rPr lang="en-US" altLang="zh-CN" sz="2000" dirty="0">
                <a:solidFill>
                  <a:schemeClr val="tx1"/>
                </a:solidFill>
              </a:rPr>
              <a:t>TSP</a:t>
            </a:r>
            <a:r>
              <a:rPr lang="zh-CN" altLang="en-US" sz="2000" dirty="0">
                <a:solidFill>
                  <a:schemeClr val="tx1"/>
                </a:solidFill>
              </a:rPr>
              <a:t>）或其他排序问题编码。。 </a:t>
            </a:r>
          </a:p>
        </p:txBody>
      </p:sp>
      <p:sp>
        <p:nvSpPr>
          <p:cNvPr id="5" name="Rectangle 1"/>
          <p:cNvSpPr>
            <a:spLocks noChangeArrowheads="1"/>
          </p:cNvSpPr>
          <p:nvPr/>
        </p:nvSpPr>
        <p:spPr bwMode="auto">
          <a:xfrm>
            <a:off x="1216403" y="2499819"/>
            <a:ext cx="15404983"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D4D4D"/>
                </a:solidFill>
                <a:effectLst/>
                <a:ea typeface="-apple-system"/>
              </a:rPr>
              <a:t>Step1：随机选择一对染色体（父代）中几个基因的起止位置（两染色体被选位置相同）。</a:t>
            </a: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4D4D4D"/>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4D4D4D"/>
              </a:solidFill>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4D4D4D"/>
                </a:solidFill>
                <a:effectLst/>
                <a:ea typeface="-apple-system"/>
              </a:rPr>
              <a:t> </a:t>
            </a:r>
            <a:r>
              <a:rPr kumimoji="0" lang="zh-CN" altLang="zh-CN" sz="1600" b="0" i="0" u="none" strike="noStrike" cap="none" normalizeH="0" baseline="0" dirty="0">
                <a:ln>
                  <a:noFill/>
                </a:ln>
                <a:solidFill>
                  <a:srgbClr val="4D4D4D"/>
                </a:solidFill>
                <a:effectLst/>
                <a:ea typeface="-apple-system"/>
              </a:rPr>
              <a:t>  </a:t>
            </a:r>
            <a:endParaRPr kumimoji="0" lang="zh-CN" altLang="zh-CN"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4D4D4D"/>
                </a:solidFill>
                <a:effectLst/>
                <a:ea typeface="-apple-system"/>
              </a:rPr>
              <a:t>Step2：交换这两组基因的位置。</a:t>
            </a:r>
            <a:br>
              <a:rPr kumimoji="0" lang="zh-CN" altLang="zh-CN" sz="1600" b="0" i="0" u="none" strike="noStrike" cap="none" normalizeH="0" baseline="0" dirty="0">
                <a:ln>
                  <a:noFill/>
                </a:ln>
                <a:solidFill>
                  <a:srgbClr val="4D4D4D"/>
                </a:solidFill>
                <a:effectLst/>
                <a:ea typeface="-apple-system"/>
              </a:rPr>
            </a:br>
            <a:r>
              <a:rPr kumimoji="0" lang="zh-CN" altLang="zh-CN" sz="1600" b="0" i="0" u="none" strike="noStrike" cap="none" normalizeH="0" baseline="0" dirty="0">
                <a:ln>
                  <a:noFill/>
                </a:ln>
                <a:solidFill>
                  <a:srgbClr val="4D4D4D"/>
                </a:solidFill>
                <a:effectLst/>
                <a:ea typeface="-apple-system"/>
              </a:rPr>
              <a:t>  </a:t>
            </a:r>
            <a:br>
              <a:rPr kumimoji="0" lang="zh-CN" altLang="zh-CN" sz="1600" b="0" i="0" u="none" strike="noStrike" cap="none" normalizeH="0" baseline="0" dirty="0">
                <a:ln>
                  <a:noFill/>
                </a:ln>
                <a:solidFill>
                  <a:srgbClr val="4D4D4D"/>
                </a:solidFill>
                <a:effectLst/>
                <a:ea typeface="-apple-system"/>
              </a:rPr>
            </a:br>
            <a:endParaRPr kumimoji="0" lang="zh-CN" altLang="zh-CN" sz="1600" b="0" i="0" u="none" strike="noStrike" cap="none" normalizeH="0" baseline="0" dirty="0">
              <a:ln>
                <a:noFill/>
              </a:ln>
              <a:solidFill>
                <a:srgbClr val="4D4D4D"/>
              </a:solidFill>
              <a:effectLst/>
              <a:ea typeface="-apple-system"/>
            </a:endParaRPr>
          </a:p>
        </p:txBody>
      </p:sp>
      <p:pic>
        <p:nvPicPr>
          <p:cNvPr id="53250" name="Picture 2" descr="在这里插入图片描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345" y="2849145"/>
            <a:ext cx="381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3251" name="Picture 3"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5718" y="4292703"/>
            <a:ext cx="3524250" cy="128587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4103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1800" dirty="0"/>
              <a:t>最终结果：</a:t>
            </a:r>
          </a:p>
        </p:txBody>
      </p:sp>
      <p:sp>
        <p:nvSpPr>
          <p:cNvPr id="3" name="标题 2"/>
          <p:cNvSpPr>
            <a:spLocks noGrp="1"/>
          </p:cNvSpPr>
          <p:nvPr>
            <p:ph type="title"/>
          </p:nvPr>
        </p:nvSpPr>
        <p:spPr/>
        <p:txBody>
          <a:bodyPr/>
          <a:lstStyle/>
          <a:p>
            <a:endParaRPr lang="zh-CN" altLang="en-US"/>
          </a:p>
        </p:txBody>
      </p:sp>
      <p:sp>
        <p:nvSpPr>
          <p:cNvPr id="4" name="矩形 3"/>
          <p:cNvSpPr/>
          <p:nvPr/>
        </p:nvSpPr>
        <p:spPr>
          <a:xfrm>
            <a:off x="1185644" y="933086"/>
            <a:ext cx="8453306" cy="646331"/>
          </a:xfrm>
          <a:prstGeom prst="rect">
            <a:avLst/>
          </a:prstGeom>
        </p:spPr>
        <p:txBody>
          <a:bodyPr wrap="square">
            <a:spAutoFit/>
          </a:bodyPr>
          <a:lstStyle/>
          <a:p>
            <a:pPr lvl="0" eaLnBrk="0" fontAlgn="base" hangingPunct="0">
              <a:spcBef>
                <a:spcPct val="0"/>
              </a:spcBef>
              <a:spcAft>
                <a:spcPct val="0"/>
              </a:spcAft>
            </a:pPr>
            <a:r>
              <a:rPr lang="zh-CN" altLang="zh-CN" dirty="0">
                <a:solidFill>
                  <a:srgbClr val="4D4D4D"/>
                </a:solidFill>
                <a:ea typeface="-apple-system"/>
              </a:rPr>
              <a:t>Step3：做冲突检测，根据交换的两组基因建立一个映射关系</a:t>
            </a:r>
            <a:r>
              <a:rPr lang="zh-CN" altLang="en-US" dirty="0">
                <a:solidFill>
                  <a:srgbClr val="4D4D4D"/>
                </a:solidFill>
                <a:ea typeface="-apple-system"/>
              </a:rPr>
              <a:t>。</a:t>
            </a:r>
            <a:r>
              <a:rPr lang="zh-CN" altLang="en-US" dirty="0"/>
              <a:t>所有冲突的基因都会经过映射，保证形成的新一对子代基因无冲突</a:t>
            </a:r>
            <a:endParaRPr lang="zh-CN" altLang="zh-CN" dirty="0">
              <a:solidFill>
                <a:srgbClr val="4D4D4D"/>
              </a:solidFill>
              <a:ea typeface="-apple-system"/>
            </a:endParaRPr>
          </a:p>
        </p:txBody>
      </p:sp>
      <p:pic>
        <p:nvPicPr>
          <p:cNvPr id="54274"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732" y="1625583"/>
            <a:ext cx="6831129" cy="2159555"/>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986" y="4299098"/>
            <a:ext cx="4687592" cy="14040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798" y="3831304"/>
            <a:ext cx="4693418" cy="23467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在这里插入图片描述"/>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67750" y="1419485"/>
            <a:ext cx="3524250" cy="1285875"/>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5019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endParaRPr lang="zh-CN" altLang="en-US"/>
          </a:p>
        </p:txBody>
      </p:sp>
      <p:pic>
        <p:nvPicPr>
          <p:cNvPr id="55298" name="Picture 2" descr="在这里插入图片描述"/>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1037" y="1009722"/>
            <a:ext cx="8904534" cy="500880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388188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400" dirty="0"/>
              <a:t>顺序交叉（</a:t>
            </a:r>
            <a:r>
              <a:rPr lang="en-US" altLang="zh-CN" sz="2400" dirty="0"/>
              <a:t>Order Crossover</a:t>
            </a:r>
            <a:r>
              <a:rPr lang="zh-CN" altLang="en-US" sz="2400" dirty="0"/>
              <a:t>，</a:t>
            </a:r>
            <a:r>
              <a:rPr lang="en-US" altLang="zh-CN" sz="2400" dirty="0"/>
              <a:t>OX</a:t>
            </a:r>
            <a:r>
              <a:rPr lang="zh-CN" altLang="en-US" sz="2400" dirty="0"/>
              <a:t>）</a:t>
            </a:r>
          </a:p>
        </p:txBody>
      </p:sp>
      <p:sp>
        <p:nvSpPr>
          <p:cNvPr id="3" name="标题 2"/>
          <p:cNvSpPr>
            <a:spLocks noGrp="1"/>
          </p:cNvSpPr>
          <p:nvPr>
            <p:ph type="title"/>
          </p:nvPr>
        </p:nvSpPr>
        <p:spPr/>
        <p:txBody>
          <a:bodyPr/>
          <a:lstStyle/>
          <a:p>
            <a:endParaRPr lang="zh-CN" altLang="en-US"/>
          </a:p>
        </p:txBody>
      </p:sp>
      <p:sp>
        <p:nvSpPr>
          <p:cNvPr id="4" name="Rectangle 1"/>
          <p:cNvSpPr>
            <a:spLocks noChangeArrowheads="1"/>
          </p:cNvSpPr>
          <p:nvPr/>
        </p:nvSpPr>
        <p:spPr bwMode="auto">
          <a:xfrm>
            <a:off x="1199334" y="1185552"/>
            <a:ext cx="99513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4D4D4D"/>
                </a:solidFill>
                <a:effectLst/>
                <a:latin typeface="Arial" panose="020B0604020202020204" pitchFamily="34" charset="0"/>
                <a:ea typeface="-apple-system"/>
              </a:rPr>
              <a:t>Step1：与PMX相同，随机选择一对染色体（父代）中几个基因的起止位置（两染色体被选位置相同）。</a:t>
            </a:r>
            <a:endParaRPr kumimoji="0" lang="en-US" altLang="zh-CN" b="0" i="0" u="none" strike="noStrike" cap="none" normalizeH="0" baseline="0" dirty="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  </a:t>
            </a:r>
            <a:br>
              <a:rPr kumimoji="0" lang="zh-CN" altLang="zh-CN" b="0" i="0" u="none" strike="noStrike" cap="none" normalizeH="0" baseline="0" dirty="0">
                <a:ln>
                  <a:noFill/>
                </a:ln>
                <a:solidFill>
                  <a:schemeClr val="tx1"/>
                </a:solidFill>
                <a:effectLst/>
                <a:latin typeface="Arial" panose="020B0604020202020204" pitchFamily="34" charset="0"/>
              </a:rPr>
            </a:br>
            <a:r>
              <a:rPr kumimoji="0" lang="zh-CN" altLang="zh-CN" b="0" i="0" u="none" strike="noStrike" cap="none" normalizeH="0" baseline="0" dirty="0">
                <a:ln>
                  <a:noFill/>
                </a:ln>
                <a:solidFill>
                  <a:srgbClr val="4D4D4D"/>
                </a:solidFill>
                <a:effectLst/>
                <a:latin typeface="Arial" panose="020B0604020202020204" pitchFamily="34" charset="0"/>
                <a:ea typeface="-apple-system"/>
              </a:rPr>
              <a:t>Step2：生成一个子代，并保证子代中被选中的基因的位置与父代相同。</a:t>
            </a:r>
            <a:endParaRPr kumimoji="0" lang="en-US" altLang="zh-CN" b="0" i="0" u="none" strike="noStrike" cap="none" normalizeH="0" baseline="0" dirty="0">
              <a:ln>
                <a:noFill/>
              </a:ln>
              <a:solidFill>
                <a:srgbClr val="4D4D4D"/>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rgbClr val="4D4D4D"/>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4D4D4D"/>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  </a:t>
            </a:r>
            <a:br>
              <a:rPr kumimoji="0" lang="zh-CN" altLang="zh-CN" b="0" i="0" u="none" strike="noStrike" cap="none" normalizeH="0" baseline="0" dirty="0">
                <a:ln>
                  <a:noFill/>
                </a:ln>
                <a:solidFill>
                  <a:schemeClr val="tx1"/>
                </a:solidFill>
                <a:effectLst/>
                <a:latin typeface="Arial" panose="020B0604020202020204" pitchFamily="34" charset="0"/>
              </a:rPr>
            </a:br>
            <a:r>
              <a:rPr kumimoji="0" lang="zh-CN" altLang="zh-CN" b="0" i="0" u="none" strike="noStrike" cap="none" normalizeH="0" baseline="0" dirty="0">
                <a:ln>
                  <a:noFill/>
                </a:ln>
                <a:solidFill>
                  <a:srgbClr val="4D4D4D"/>
                </a:solidFill>
                <a:effectLst/>
                <a:latin typeface="Arial" panose="020B0604020202020204" pitchFamily="34" charset="0"/>
                <a:ea typeface="-apple-system"/>
              </a:rPr>
              <a:t>Step3：先找出第一步选中的基因在另一个父代中的位置，再将其余基因按顺序放入上一步生成的子代中。</a:t>
            </a:r>
            <a:br>
              <a:rPr kumimoji="0" lang="zh-CN" altLang="zh-CN" b="0" i="0" u="none" strike="noStrike" cap="none" normalizeH="0" baseline="0" dirty="0">
                <a:ln>
                  <a:noFill/>
                </a:ln>
                <a:solidFill>
                  <a:schemeClr val="tx1"/>
                </a:solidFill>
                <a:effectLst/>
                <a:latin typeface="Arial" panose="020B0604020202020204" pitchFamily="34" charset="0"/>
              </a:rPr>
            </a:br>
            <a:r>
              <a:rPr kumimoji="0" lang="zh-CN" altLang="zh-CN" b="0" i="0" u="none" strike="noStrike" cap="none" normalizeH="0" baseline="0" dirty="0">
                <a:ln>
                  <a:noFill/>
                </a:ln>
                <a:solidFill>
                  <a:schemeClr val="tx1"/>
                </a:solidFill>
                <a:effectLst/>
                <a:latin typeface="Arial" panose="020B0604020202020204" pitchFamily="34" charset="0"/>
              </a:rPr>
              <a:t>  </a:t>
            </a:r>
            <a:br>
              <a:rPr kumimoji="0" lang="zh-CN" altLang="zh-CN" b="0" i="0" u="none" strike="noStrike" cap="none" normalizeH="0" baseline="0" dirty="0">
                <a:ln>
                  <a:noFill/>
                </a:ln>
                <a:solidFill>
                  <a:schemeClr val="tx1"/>
                </a:solidFill>
                <a:effectLst/>
                <a:latin typeface="Arial" panose="020B0604020202020204" pitchFamily="34" charset="0"/>
              </a:rPr>
            </a:b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5632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179" y="1701881"/>
            <a:ext cx="352425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56323" name="Picture 3"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97" y="3649868"/>
            <a:ext cx="38100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在这里插入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396" y="5040797"/>
            <a:ext cx="3524250" cy="100012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9945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400" dirty="0"/>
              <a:t>基于位置的交叉（</a:t>
            </a:r>
            <a:r>
              <a:rPr lang="en-US" altLang="zh-CN" sz="2400" dirty="0"/>
              <a:t>Position-based Crossover</a:t>
            </a:r>
            <a:r>
              <a:rPr lang="zh-CN" altLang="en-US" sz="2400" dirty="0"/>
              <a:t>，</a:t>
            </a:r>
            <a:r>
              <a:rPr lang="en-US" altLang="zh-CN" sz="2400" dirty="0"/>
              <a:t>PBX</a:t>
            </a:r>
            <a:r>
              <a:rPr lang="zh-CN" altLang="en-US" sz="2400" dirty="0"/>
              <a:t>）</a:t>
            </a:r>
          </a:p>
          <a:p>
            <a:endParaRPr lang="zh-CN" altLang="en-US" dirty="0"/>
          </a:p>
        </p:txBody>
      </p:sp>
      <p:sp>
        <p:nvSpPr>
          <p:cNvPr id="3" name="标题 2"/>
          <p:cNvSpPr>
            <a:spLocks noGrp="1"/>
          </p:cNvSpPr>
          <p:nvPr>
            <p:ph type="title"/>
          </p:nvPr>
        </p:nvSpPr>
        <p:spPr/>
        <p:txBody>
          <a:bodyPr/>
          <a:lstStyle/>
          <a:p>
            <a:endParaRPr lang="zh-CN" altLang="en-US"/>
          </a:p>
        </p:txBody>
      </p:sp>
      <p:pic>
        <p:nvPicPr>
          <p:cNvPr id="57346"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17930" y="1378838"/>
            <a:ext cx="7939801" cy="446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1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变异</a:t>
            </a:r>
            <a:r>
              <a:rPr lang="en-US" altLang="zh-CN" dirty="0"/>
              <a:t>mutation</a:t>
            </a:r>
            <a:r>
              <a:rPr lang="zh-CN" altLang="en-US" dirty="0"/>
              <a:t>（基因突变）</a:t>
            </a:r>
          </a:p>
          <a:p>
            <a:pPr>
              <a:lnSpc>
                <a:spcPct val="150000"/>
              </a:lnSpc>
            </a:pPr>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4" name="图片 3" descr="https://pic3.zhimg.com/80/v2-5376634cfd8f124ed87e4e1e22524ea2_720w.jpg"/>
          <p:cNvPicPr/>
          <p:nvPr/>
        </p:nvPicPr>
        <p:blipFill rotWithShape="1">
          <a:blip r:embed="rId2">
            <a:extLst>
              <a:ext uri="{28A0092B-C50C-407E-A947-70E740481C1C}">
                <a14:useLocalDpi xmlns:a14="http://schemas.microsoft.com/office/drawing/2010/main" val="0"/>
              </a:ext>
            </a:extLst>
          </a:blip>
          <a:srcRect b="28231"/>
          <a:stretch/>
        </p:blipFill>
        <p:spPr bwMode="auto">
          <a:xfrm>
            <a:off x="3047474" y="2440119"/>
            <a:ext cx="5343525" cy="710943"/>
          </a:xfrm>
          <a:prstGeom prst="rect">
            <a:avLst/>
          </a:prstGeom>
          <a:noFill/>
          <a:ln>
            <a:noFill/>
          </a:ln>
        </p:spPr>
      </p:pic>
    </p:spTree>
    <p:extLst>
      <p:ext uri="{BB962C8B-B14F-4D97-AF65-F5344CB8AC3E}">
        <p14:creationId xmlns:p14="http://schemas.microsoft.com/office/powerpoint/2010/main" val="344389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27" name="Picture 6" descr="https://ss0.bdstatic.com/70cFvHSh_Q1YnxGkpoWK1HF6hhy/it/u=366427666,4146899646&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408" y="1618920"/>
            <a:ext cx="9401175" cy="44386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096000" y="191192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477438" y="235575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708347" y="1801526"/>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482128" y="1618920"/>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700392" y="155363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962226" y="2423429"/>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118" y="211731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522" y="289242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1160" y="233841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5326" y="1355307"/>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8215" y="2132036"/>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6811" y="273964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500408" y="2877479"/>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676480" y="2763379"/>
            <a:ext cx="461818" cy="495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GA</a:t>
            </a:r>
            <a:r>
              <a:rPr lang="zh-CN" altLang="en-US" dirty="0"/>
              <a:t>的基本原理</a:t>
            </a:r>
          </a:p>
        </p:txBody>
      </p:sp>
      <p:sp>
        <p:nvSpPr>
          <p:cNvPr id="3" name="标题 2"/>
          <p:cNvSpPr>
            <a:spLocks noGrp="1"/>
          </p:cNvSpPr>
          <p:nvPr>
            <p:ph type="title"/>
          </p:nvPr>
        </p:nvSpPr>
        <p:spPr/>
        <p:txBody>
          <a:bodyPr/>
          <a:lstStyle/>
          <a:p>
            <a:endParaRPr lang="zh-CN" altLang="en-US"/>
          </a:p>
        </p:txBody>
      </p:sp>
      <p:pic>
        <p:nvPicPr>
          <p:cNvPr id="5" name="图片 4"/>
          <p:cNvPicPr>
            <a:picLocks noChangeAspect="1"/>
          </p:cNvPicPr>
          <p:nvPr/>
        </p:nvPicPr>
        <p:blipFill rotWithShape="1">
          <a:blip r:embed="rId2"/>
          <a:srcRect t="13808"/>
          <a:stretch/>
        </p:blipFill>
        <p:spPr>
          <a:xfrm>
            <a:off x="2433919" y="1714500"/>
            <a:ext cx="7115455" cy="3768256"/>
          </a:xfrm>
          <a:prstGeom prst="rect">
            <a:avLst/>
          </a:prstGeom>
        </p:spPr>
      </p:pic>
    </p:spTree>
    <p:extLst>
      <p:ext uri="{BB962C8B-B14F-4D97-AF65-F5344CB8AC3E}">
        <p14:creationId xmlns:p14="http://schemas.microsoft.com/office/powerpoint/2010/main" val="3678170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遗传算法与最优化问题：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遗传算法基本思想</a:t>
            </a:r>
            <a:endParaRPr lang="en-US" altLang="zh-CN" dirty="0"/>
          </a:p>
          <a:p>
            <a:endParaRPr lang="zh-CN" altLang="en-US" dirty="0"/>
          </a:p>
        </p:txBody>
      </p:sp>
      <p:sp>
        <p:nvSpPr>
          <p:cNvPr id="3" name="标题 2"/>
          <p:cNvSpPr>
            <a:spLocks noGrp="1"/>
          </p:cNvSpPr>
          <p:nvPr>
            <p:ph type="title"/>
          </p:nvPr>
        </p:nvSpPr>
        <p:spPr/>
        <p:txBody>
          <a:bodyPr>
            <a:normAutofit/>
          </a:bodyPr>
          <a:lstStyle/>
          <a:p>
            <a:r>
              <a:rPr lang="zh-CN" altLang="en-US" dirty="0"/>
              <a:t>遗传算法</a:t>
            </a:r>
          </a:p>
        </p:txBody>
      </p:sp>
      <p:sp>
        <p:nvSpPr>
          <p:cNvPr id="4" name="Rectangle 5"/>
          <p:cNvSpPr>
            <a:spLocks noChangeArrowheads="1"/>
          </p:cNvSpPr>
          <p:nvPr/>
        </p:nvSpPr>
        <p:spPr bwMode="auto">
          <a:xfrm>
            <a:off x="2316480" y="3813048"/>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eaLnBrk="1" hangingPunct="1">
              <a:spcBef>
                <a:spcPct val="50000"/>
              </a:spcBef>
            </a:pPr>
            <a:endParaRPr kumimoji="1" lang="zh-CN" altLang="zh-CN" sz="2800">
              <a:solidFill>
                <a:schemeClr val="tx1"/>
              </a:solidFill>
              <a:latin typeface="Times New Roman" panose="02020603050405020304" pitchFamily="18" charset="0"/>
            </a:endParaRPr>
          </a:p>
        </p:txBody>
      </p:sp>
      <p:sp>
        <p:nvSpPr>
          <p:cNvPr id="5" name="Text Box 6"/>
          <p:cNvSpPr txBox="1">
            <a:spLocks noChangeArrowheads="1"/>
          </p:cNvSpPr>
          <p:nvPr/>
        </p:nvSpPr>
        <p:spPr bwMode="auto">
          <a:xfrm>
            <a:off x="1292906" y="5191734"/>
            <a:ext cx="9393382"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spcBef>
                <a:spcPct val="100000"/>
              </a:spcBef>
              <a:buClr>
                <a:schemeClr val="accent2"/>
              </a:buClr>
            </a:pPr>
            <a:r>
              <a:rPr lang="zh-CN" altLang="en-US" dirty="0">
                <a:solidFill>
                  <a:schemeClr val="tx1"/>
                </a:solidFill>
              </a:rPr>
              <a:t>     在求解问题时从多个解开始，然后通过一定的法则进行逐步迭代以产生新的解。</a:t>
            </a:r>
          </a:p>
          <a:p>
            <a:pPr eaLnBrk="1" hangingPunct="1">
              <a:spcBef>
                <a:spcPct val="50000"/>
              </a:spcBef>
            </a:pPr>
            <a:endParaRPr lang="en-US" altLang="zh-CN" dirty="0"/>
          </a:p>
        </p:txBody>
      </p:sp>
      <p:graphicFrame>
        <p:nvGraphicFramePr>
          <p:cNvPr id="6" name="Object 9"/>
          <p:cNvGraphicFramePr>
            <a:graphicFrameLocks noChangeAspect="1"/>
          </p:cNvGraphicFramePr>
          <p:nvPr>
            <p:extLst>
              <p:ext uri="{D42A27DB-BD31-4B8C-83A1-F6EECF244321}">
                <p14:modId xmlns:p14="http://schemas.microsoft.com/office/powerpoint/2010/main" val="1413120116"/>
              </p:ext>
            </p:extLst>
          </p:nvPr>
        </p:nvGraphicFramePr>
        <p:xfrm>
          <a:off x="4443973" y="1414735"/>
          <a:ext cx="4617591" cy="3153874"/>
        </p:xfrm>
        <a:graphic>
          <a:graphicData uri="http://schemas.openxmlformats.org/presentationml/2006/ole">
            <mc:AlternateContent xmlns:mc="http://schemas.openxmlformats.org/markup-compatibility/2006">
              <mc:Choice xmlns:v="urn:schemas-microsoft-com:vml" Requires="v">
                <p:oleObj spid="_x0000_s1025" name="SmartDraw" r:id="rId3" imgW="3492720" imgH="2066400" progId="SmartDraw.2">
                  <p:embed/>
                </p:oleObj>
              </mc:Choice>
              <mc:Fallback>
                <p:oleObj name="SmartDraw" r:id="rId3" imgW="3492720" imgH="2066400" progId="SmartDraw.2">
                  <p:embed/>
                  <p:pic>
                    <p:nvPicPr>
                      <p:cNvPr id="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973" y="1414735"/>
                        <a:ext cx="4617591" cy="31538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6250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遗传算法的基本流程：</a:t>
            </a:r>
            <a:endParaRPr lang="en-US" altLang="zh-CN" dirty="0"/>
          </a:p>
          <a:p>
            <a:pPr marL="914400" lvl="1" indent="-457200">
              <a:lnSpc>
                <a:spcPct val="150000"/>
              </a:lnSpc>
              <a:buFont typeface="+mj-lt"/>
              <a:buAutoNum type="arabicPeriod"/>
            </a:pPr>
            <a:r>
              <a:rPr lang="zh-CN" altLang="en-US" dirty="0"/>
              <a:t>通过随机方式产生若干由</a:t>
            </a:r>
            <a:r>
              <a:rPr lang="zh-CN" altLang="en-US" b="1" dirty="0">
                <a:solidFill>
                  <a:srgbClr val="002060"/>
                </a:solidFill>
              </a:rPr>
              <a:t>确定长度</a:t>
            </a:r>
            <a:r>
              <a:rPr lang="zh-CN" altLang="en-US" dirty="0"/>
              <a:t>编码的初始群体；</a:t>
            </a:r>
            <a:endParaRPr lang="en-US" altLang="zh-CN" dirty="0"/>
          </a:p>
          <a:p>
            <a:pPr marL="914400" lvl="1" indent="-457200">
              <a:lnSpc>
                <a:spcPct val="150000"/>
              </a:lnSpc>
              <a:buFont typeface="+mj-lt"/>
              <a:buAutoNum type="arabicPeriod"/>
            </a:pPr>
            <a:r>
              <a:rPr lang="zh-CN" altLang="en-US" dirty="0"/>
              <a:t>通过适应度函数对每个个体进行评价，选择适应度值高的个体参与遗传操作，适应度低的个体被淘汰；</a:t>
            </a:r>
            <a:endParaRPr lang="en-US" altLang="zh-CN" dirty="0"/>
          </a:p>
          <a:p>
            <a:pPr marL="914400" lvl="1" indent="-457200">
              <a:lnSpc>
                <a:spcPct val="150000"/>
              </a:lnSpc>
              <a:buFont typeface="+mj-lt"/>
              <a:buAutoNum type="arabicPeriod"/>
            </a:pPr>
            <a:r>
              <a:rPr lang="zh-CN" altLang="en-US" dirty="0"/>
              <a:t>经遗传操作（</a:t>
            </a:r>
            <a:r>
              <a:rPr lang="zh-CN" altLang="en-US" dirty="0">
                <a:solidFill>
                  <a:srgbClr val="002060"/>
                </a:solidFill>
              </a:rPr>
              <a:t>复制、交叉、变异</a:t>
            </a:r>
            <a:r>
              <a:rPr lang="zh-CN" altLang="en-US" dirty="0"/>
              <a:t>）的个体集合形成新一代种群，直到满足停止准则；</a:t>
            </a:r>
            <a:endParaRPr lang="en-US" altLang="zh-CN" dirty="0"/>
          </a:p>
          <a:p>
            <a:pPr marL="914400" lvl="1" indent="-457200">
              <a:lnSpc>
                <a:spcPct val="150000"/>
              </a:lnSpc>
              <a:buFont typeface="+mj-lt"/>
              <a:buAutoNum type="arabicPeriod"/>
            </a:pPr>
            <a:r>
              <a:rPr lang="zh-CN" altLang="en-US" dirty="0"/>
              <a:t>将后代中变现最好的个体作为遗传算法的执行结果。</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309508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6499" y="932357"/>
            <a:ext cx="9591304" cy="2927123"/>
          </a:xfrm>
        </p:spPr>
        <p:txBody>
          <a:bodyPr/>
          <a:lstStyle/>
          <a:p>
            <a:r>
              <a:rPr lang="zh-CN" altLang="en-US" dirty="0"/>
              <a:t>最优化技术</a:t>
            </a:r>
            <a:br>
              <a:rPr lang="en-US" altLang="zh-CN" dirty="0"/>
            </a:br>
            <a:r>
              <a:rPr lang="en-US" altLang="zh-CN" dirty="0"/>
              <a:t>-</a:t>
            </a:r>
            <a:r>
              <a:rPr lang="zh-CN" altLang="en-US" dirty="0"/>
              <a:t>遗传算法（</a:t>
            </a:r>
            <a:r>
              <a:rPr lang="en-US" altLang="zh-CN" dirty="0"/>
              <a:t>GA</a:t>
            </a:r>
            <a:r>
              <a:rPr lang="zh-CN" altLang="en-US" dirty="0"/>
              <a:t>）</a:t>
            </a:r>
            <a:endParaRPr lang="zh-CN" altLang="en-US" sz="4800" dirty="0"/>
          </a:p>
        </p:txBody>
      </p:sp>
      <p:sp>
        <p:nvSpPr>
          <p:cNvPr id="3" name="副标题 2"/>
          <p:cNvSpPr>
            <a:spLocks noGrp="1"/>
          </p:cNvSpPr>
          <p:nvPr>
            <p:ph type="subTitle" idx="1"/>
          </p:nvPr>
        </p:nvSpPr>
        <p:spPr>
          <a:xfrm>
            <a:off x="2664032" y="4516438"/>
            <a:ext cx="9144000" cy="1655762"/>
          </a:xfrm>
        </p:spPr>
        <p:txBody>
          <a:bodyPr/>
          <a:lstStyle/>
          <a:p>
            <a:r>
              <a:rPr lang="zh-CN" altLang="en-US" dirty="0"/>
              <a:t>                                </a:t>
            </a:r>
            <a:endParaRPr lang="en-US" altLang="zh-CN" dirty="0"/>
          </a:p>
          <a:p>
            <a:r>
              <a:rPr lang="en-US" altLang="zh-CN" dirty="0"/>
              <a:t>                                   </a:t>
            </a:r>
            <a:r>
              <a:rPr lang="zh-CN" altLang="en-US" dirty="0"/>
              <a:t>重庆大学 文静</a:t>
            </a:r>
          </a:p>
        </p:txBody>
      </p:sp>
    </p:spTree>
    <p:extLst>
      <p:ext uri="{BB962C8B-B14F-4D97-AF65-F5344CB8AC3E}">
        <p14:creationId xmlns:p14="http://schemas.microsoft.com/office/powerpoint/2010/main" val="4195427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遗传算法</a:t>
            </a:r>
          </a:p>
        </p:txBody>
      </p:sp>
      <p:pic>
        <p:nvPicPr>
          <p:cNvPr id="51202" name="Picture 2" descr="https://img-blog.csdnimg.cn/2019052511151230.png?x-oss-process=image/watermark,type_ZmFuZ3poZW5naGVpdGk,shadow_10,text_aHR0cHM6Ly9ibG9nLmNzZG4ubmV0L3FxXzM0NTU0MDM5,size_16,color_FFFFFF,t_70"/>
          <p:cNvPicPr>
            <a:picLocks noChangeAspect="1" noChangeArrowheads="1"/>
          </p:cNvPicPr>
          <p:nvPr/>
        </p:nvPicPr>
        <p:blipFill rotWithShape="1">
          <a:blip r:embed="rId2">
            <a:extLst>
              <a:ext uri="{28A0092B-C50C-407E-A947-70E740481C1C}">
                <a14:useLocalDpi xmlns:a14="http://schemas.microsoft.com/office/drawing/2010/main" val="0"/>
              </a:ext>
            </a:extLst>
          </a:blip>
          <a:srcRect l="5628" t="4005" r="7143" b="4980"/>
          <a:stretch/>
        </p:blipFill>
        <p:spPr bwMode="auto">
          <a:xfrm>
            <a:off x="3776472" y="103193"/>
            <a:ext cx="4087368" cy="675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12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遗传算法具体步骤：</a:t>
            </a:r>
            <a:endParaRPr lang="en-US" altLang="zh-CN" dirty="0"/>
          </a:p>
          <a:p>
            <a:pPr marL="457200" lvl="1" indent="0">
              <a:lnSpc>
                <a:spcPct val="150000"/>
              </a:lnSpc>
              <a:buNone/>
            </a:pPr>
            <a:r>
              <a:rPr lang="zh-CN" altLang="en-US" dirty="0"/>
              <a:t>例：假设你需要出去野营，但</a:t>
            </a:r>
            <a:r>
              <a:rPr lang="zh-CN" altLang="zh-CN" dirty="0"/>
              <a:t>你只能背一个限重</a:t>
            </a:r>
            <a:r>
              <a:rPr lang="en-US" altLang="zh-CN" dirty="0"/>
              <a:t> 30 </a:t>
            </a:r>
            <a:r>
              <a:rPr lang="zh-CN" altLang="zh-CN" dirty="0"/>
              <a:t>公斤的背包。现在你有不同的必需物品，它们每一个都有自己的「生存点数」（具体在下表中已给出）。因此，你的目标是在有限的背包重量下，最大化你的「生存点数」</a:t>
            </a:r>
            <a:r>
              <a:rPr lang="zh-CN" altLang="en-US" dirty="0"/>
              <a:t>（</a:t>
            </a:r>
            <a:r>
              <a:rPr lang="en-US" altLang="zh-CN" dirty="0"/>
              <a:t>01</a:t>
            </a:r>
            <a:r>
              <a:rPr lang="zh-CN" altLang="en-US" dirty="0"/>
              <a:t>背包问题）</a:t>
            </a:r>
            <a:r>
              <a:rPr lang="zh-CN" altLang="zh-CN" dirty="0"/>
              <a:t>。</a:t>
            </a:r>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5" name="图片 4" descr="https://pic3.zhimg.com/80/v2-8db50ff389b55fe2c9b0f0bb0ad59d8e_720w.jpg"/>
          <p:cNvPicPr/>
          <p:nvPr/>
        </p:nvPicPr>
        <p:blipFill>
          <a:blip r:embed="rId2">
            <a:extLst>
              <a:ext uri="{28A0092B-C50C-407E-A947-70E740481C1C}">
                <a14:useLocalDpi xmlns:a14="http://schemas.microsoft.com/office/drawing/2010/main" val="0"/>
              </a:ext>
            </a:extLst>
          </a:blip>
          <a:srcRect/>
          <a:stretch>
            <a:fillRect/>
          </a:stretch>
        </p:blipFill>
        <p:spPr bwMode="auto">
          <a:xfrm>
            <a:off x="3596391" y="3819506"/>
            <a:ext cx="6276975" cy="2066925"/>
          </a:xfrm>
          <a:prstGeom prst="rect">
            <a:avLst/>
          </a:prstGeom>
          <a:noFill/>
          <a:ln>
            <a:noFill/>
          </a:ln>
        </p:spPr>
      </p:pic>
    </p:spTree>
    <p:extLst>
      <p:ext uri="{BB962C8B-B14F-4D97-AF65-F5344CB8AC3E}">
        <p14:creationId xmlns:p14="http://schemas.microsoft.com/office/powerpoint/2010/main" val="74997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6"/>
            <a:ext cx="10515600" cy="5682343"/>
          </a:xfrm>
        </p:spPr>
        <p:txBody>
          <a:bodyPr>
            <a:normAutofit/>
          </a:bodyPr>
          <a:lstStyle/>
          <a:p>
            <a:pPr>
              <a:lnSpc>
                <a:spcPct val="120000"/>
              </a:lnSpc>
            </a:pPr>
            <a:r>
              <a:rPr lang="zh-CN" altLang="en-US" dirty="0"/>
              <a:t>初始种群设置：设置初始群体为</a:t>
            </a:r>
            <a:r>
              <a:rPr lang="en-US" altLang="zh-CN" dirty="0"/>
              <a:t>4</a:t>
            </a:r>
            <a:r>
              <a:rPr lang="zh-CN" altLang="en-US" dirty="0"/>
              <a:t>个，随机产生。</a:t>
            </a: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lang="zh-CN" altLang="en-US" dirty="0"/>
              <a:t>适应度函数</a:t>
            </a:r>
            <a:r>
              <a:rPr lang="en-US" altLang="zh-CN" dirty="0"/>
              <a:t>:</a:t>
            </a:r>
            <a:r>
              <a:rPr lang="zh-CN" altLang="en-US" dirty="0"/>
              <a:t>设计适应度的函数为物品的总生存点数</a:t>
            </a:r>
            <a:r>
              <a:rPr lang="en-US" altLang="zh-CN" dirty="0"/>
              <a:t>.</a:t>
            </a:r>
            <a:r>
              <a:rPr lang="zh-CN" altLang="en-US" dirty="0"/>
              <a:t>同时还要计算物品的重量，超过</a:t>
            </a:r>
            <a:r>
              <a:rPr lang="en-US" altLang="zh-CN" dirty="0"/>
              <a:t>30</a:t>
            </a:r>
            <a:r>
              <a:rPr lang="zh-CN" altLang="en-US" dirty="0"/>
              <a:t>公斤的直接淘汰。</a:t>
            </a:r>
            <a:endParaRPr lang="en-US" altLang="zh-CN" dirty="0"/>
          </a:p>
          <a:p>
            <a:pPr>
              <a:lnSpc>
                <a:spcPct val="120000"/>
              </a:lnSpc>
            </a:pPr>
            <a:endParaRPr lang="zh-CN" altLang="en-US" dirty="0"/>
          </a:p>
        </p:txBody>
      </p:sp>
      <p:sp>
        <p:nvSpPr>
          <p:cNvPr id="3" name="标题 2"/>
          <p:cNvSpPr>
            <a:spLocks noGrp="1"/>
          </p:cNvSpPr>
          <p:nvPr>
            <p:ph type="title"/>
          </p:nvPr>
        </p:nvSpPr>
        <p:spPr/>
        <p:txBody>
          <a:bodyPr/>
          <a:lstStyle/>
          <a:p>
            <a:endParaRPr lang="zh-CN" altLang="en-US"/>
          </a:p>
        </p:txBody>
      </p:sp>
      <p:pic>
        <p:nvPicPr>
          <p:cNvPr id="4" name="图片 3" descr="https://pic2.zhimg.com/80/v2-05977a9e5c84689eba934e21d199879d_720w.jpg"/>
          <p:cNvPicPr/>
          <p:nvPr/>
        </p:nvPicPr>
        <p:blipFill rotWithShape="1">
          <a:blip r:embed="rId2">
            <a:extLst>
              <a:ext uri="{28A0092B-C50C-407E-A947-70E740481C1C}">
                <a14:useLocalDpi xmlns:a14="http://schemas.microsoft.com/office/drawing/2010/main" val="0"/>
              </a:ext>
            </a:extLst>
          </a:blip>
          <a:srcRect r="32782"/>
          <a:stretch/>
        </p:blipFill>
        <p:spPr bwMode="auto">
          <a:xfrm>
            <a:off x="911742" y="1425198"/>
            <a:ext cx="3617405" cy="3343275"/>
          </a:xfrm>
          <a:prstGeom prst="rect">
            <a:avLst/>
          </a:prstGeom>
          <a:noFill/>
          <a:ln>
            <a:noFill/>
          </a:ln>
        </p:spPr>
      </p:pic>
      <p:grpSp>
        <p:nvGrpSpPr>
          <p:cNvPr id="9" name="组合 8"/>
          <p:cNvGrpSpPr/>
          <p:nvPr/>
        </p:nvGrpSpPr>
        <p:grpSpPr>
          <a:xfrm>
            <a:off x="4272384" y="1825343"/>
            <a:ext cx="1204421" cy="369332"/>
            <a:chOff x="5946147" y="1947673"/>
            <a:chExt cx="1204421" cy="369332"/>
          </a:xfrm>
        </p:grpSpPr>
        <p:sp>
          <p:nvSpPr>
            <p:cNvPr id="5" name="文本框 4"/>
            <p:cNvSpPr txBox="1"/>
            <p:nvPr/>
          </p:nvSpPr>
          <p:spPr>
            <a:xfrm>
              <a:off x="6504237" y="1947673"/>
              <a:ext cx="646331" cy="369332"/>
            </a:xfrm>
            <a:prstGeom prst="rect">
              <a:avLst/>
            </a:prstGeom>
            <a:noFill/>
          </p:spPr>
          <p:txBody>
            <a:bodyPr wrap="none" rtlCol="0">
              <a:spAutoFit/>
            </a:bodyPr>
            <a:lstStyle/>
            <a:p>
              <a:r>
                <a:rPr lang="zh-CN" altLang="en-US" dirty="0"/>
                <a:t>基因</a:t>
              </a:r>
              <a:endParaRPr lang="en-US" altLang="zh-CN" dirty="0"/>
            </a:p>
          </p:txBody>
        </p:sp>
        <p:sp>
          <p:nvSpPr>
            <p:cNvPr id="8" name="右箭头 7"/>
            <p:cNvSpPr/>
            <p:nvPr/>
          </p:nvSpPr>
          <p:spPr>
            <a:xfrm>
              <a:off x="5946147" y="2013468"/>
              <a:ext cx="448056" cy="23774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4272384" y="2642151"/>
            <a:ext cx="1435253" cy="369332"/>
            <a:chOff x="5997733" y="2773147"/>
            <a:chExt cx="1435253" cy="369332"/>
          </a:xfrm>
        </p:grpSpPr>
        <p:sp>
          <p:nvSpPr>
            <p:cNvPr id="7" name="矩形 6"/>
            <p:cNvSpPr/>
            <p:nvPr/>
          </p:nvSpPr>
          <p:spPr>
            <a:xfrm>
              <a:off x="6555823" y="2773147"/>
              <a:ext cx="877163" cy="369332"/>
            </a:xfrm>
            <a:prstGeom prst="rect">
              <a:avLst/>
            </a:prstGeom>
          </p:spPr>
          <p:txBody>
            <a:bodyPr wrap="none">
              <a:spAutoFit/>
            </a:bodyPr>
            <a:lstStyle/>
            <a:p>
              <a:r>
                <a:rPr lang="zh-CN" altLang="en-US" dirty="0"/>
                <a:t>染色体</a:t>
              </a:r>
              <a:endParaRPr lang="en-US" altLang="zh-CN" dirty="0"/>
            </a:p>
          </p:txBody>
        </p:sp>
        <p:sp>
          <p:nvSpPr>
            <p:cNvPr id="10" name="右箭头 9"/>
            <p:cNvSpPr/>
            <p:nvPr/>
          </p:nvSpPr>
          <p:spPr>
            <a:xfrm>
              <a:off x="5997733" y="2838463"/>
              <a:ext cx="558090" cy="2591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471518" y="4249365"/>
            <a:ext cx="1236119" cy="646331"/>
            <a:chOff x="6196867" y="4380361"/>
            <a:chExt cx="1236119" cy="646331"/>
          </a:xfrm>
        </p:grpSpPr>
        <p:sp>
          <p:nvSpPr>
            <p:cNvPr id="6" name="矩形 5"/>
            <p:cNvSpPr/>
            <p:nvPr/>
          </p:nvSpPr>
          <p:spPr>
            <a:xfrm>
              <a:off x="6786655" y="4380361"/>
              <a:ext cx="646331" cy="646331"/>
            </a:xfrm>
            <a:prstGeom prst="rect">
              <a:avLst/>
            </a:prstGeom>
          </p:spPr>
          <p:txBody>
            <a:bodyPr wrap="none">
              <a:spAutoFit/>
            </a:bodyPr>
            <a:lstStyle/>
            <a:p>
              <a:r>
                <a:rPr lang="zh-CN" altLang="en-US" dirty="0"/>
                <a:t>种群</a:t>
              </a:r>
            </a:p>
            <a:p>
              <a:endParaRPr lang="zh-CN" altLang="en-US" dirty="0"/>
            </a:p>
          </p:txBody>
        </p:sp>
        <p:sp>
          <p:nvSpPr>
            <p:cNvPr id="12" name="右箭头 11"/>
            <p:cNvSpPr/>
            <p:nvPr/>
          </p:nvSpPr>
          <p:spPr>
            <a:xfrm>
              <a:off x="6196867" y="4446727"/>
              <a:ext cx="597337" cy="259151"/>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https://pic3.zhimg.com/80/v2-8db50ff389b55fe2c9b0f0bb0ad59d8e_720w.jpg"/>
          <p:cNvPicPr/>
          <p:nvPr/>
        </p:nvPicPr>
        <p:blipFill rotWithShape="1">
          <a:blip r:embed="rId3">
            <a:extLst>
              <a:ext uri="{28A0092B-C50C-407E-A947-70E740481C1C}">
                <a14:useLocalDpi xmlns:a14="http://schemas.microsoft.com/office/drawing/2010/main" val="0"/>
              </a:ext>
            </a:extLst>
          </a:blip>
          <a:srcRect l="5201" r="8071"/>
          <a:stretch/>
        </p:blipFill>
        <p:spPr bwMode="auto">
          <a:xfrm>
            <a:off x="6543526" y="1326652"/>
            <a:ext cx="5443871" cy="2066925"/>
          </a:xfrm>
          <a:prstGeom prst="rect">
            <a:avLst/>
          </a:prstGeom>
          <a:noFill/>
          <a:ln>
            <a:noFill/>
          </a:ln>
        </p:spPr>
      </p:pic>
      <p:sp>
        <p:nvSpPr>
          <p:cNvPr id="15" name="文本框 14"/>
          <p:cNvSpPr txBox="1"/>
          <p:nvPr/>
        </p:nvSpPr>
        <p:spPr>
          <a:xfrm>
            <a:off x="5865017" y="1968385"/>
            <a:ext cx="418704" cy="369332"/>
          </a:xfrm>
          <a:prstGeom prst="rect">
            <a:avLst/>
          </a:prstGeom>
          <a:noFill/>
        </p:spPr>
        <p:txBody>
          <a:bodyPr wrap="none" rtlCol="0">
            <a:spAutoFit/>
          </a:bodyPr>
          <a:lstStyle/>
          <a:p>
            <a:r>
              <a:rPr lang="en-US" altLang="zh-CN" dirty="0"/>
              <a:t>28</a:t>
            </a:r>
            <a:endParaRPr lang="zh-CN" altLang="en-US" dirty="0"/>
          </a:p>
        </p:txBody>
      </p:sp>
      <p:sp>
        <p:nvSpPr>
          <p:cNvPr id="16" name="文本框 15"/>
          <p:cNvSpPr txBox="1"/>
          <p:nvPr/>
        </p:nvSpPr>
        <p:spPr>
          <a:xfrm>
            <a:off x="5865017" y="2533659"/>
            <a:ext cx="418704" cy="369332"/>
          </a:xfrm>
          <a:prstGeom prst="rect">
            <a:avLst/>
          </a:prstGeom>
          <a:noFill/>
        </p:spPr>
        <p:txBody>
          <a:bodyPr wrap="none" rtlCol="0">
            <a:spAutoFit/>
          </a:bodyPr>
          <a:lstStyle/>
          <a:p>
            <a:r>
              <a:rPr lang="en-US" altLang="zh-CN" dirty="0"/>
              <a:t>23</a:t>
            </a:r>
            <a:endParaRPr lang="zh-CN" altLang="en-US" dirty="0"/>
          </a:p>
        </p:txBody>
      </p:sp>
      <p:sp>
        <p:nvSpPr>
          <p:cNvPr id="17" name="文本框 16"/>
          <p:cNvSpPr txBox="1"/>
          <p:nvPr/>
        </p:nvSpPr>
        <p:spPr>
          <a:xfrm>
            <a:off x="5863585" y="3216329"/>
            <a:ext cx="418704" cy="369332"/>
          </a:xfrm>
          <a:prstGeom prst="rect">
            <a:avLst/>
          </a:prstGeom>
          <a:noFill/>
        </p:spPr>
        <p:txBody>
          <a:bodyPr wrap="none" rtlCol="0">
            <a:spAutoFit/>
          </a:bodyPr>
          <a:lstStyle/>
          <a:p>
            <a:r>
              <a:rPr lang="en-US" altLang="zh-CN" dirty="0"/>
              <a:t>12</a:t>
            </a:r>
            <a:endParaRPr lang="zh-CN" altLang="en-US" dirty="0"/>
          </a:p>
        </p:txBody>
      </p:sp>
      <p:sp>
        <p:nvSpPr>
          <p:cNvPr id="18" name="文本框 17"/>
          <p:cNvSpPr txBox="1"/>
          <p:nvPr/>
        </p:nvSpPr>
        <p:spPr>
          <a:xfrm>
            <a:off x="5865017" y="4131065"/>
            <a:ext cx="418704" cy="369332"/>
          </a:xfrm>
          <a:prstGeom prst="rect">
            <a:avLst/>
          </a:prstGeom>
          <a:noFill/>
        </p:spPr>
        <p:txBody>
          <a:bodyPr wrap="none" rtlCol="0">
            <a:spAutoFit/>
          </a:bodyPr>
          <a:lstStyle/>
          <a:p>
            <a:r>
              <a:rPr lang="en-US" altLang="zh-CN" dirty="0"/>
              <a:t>34</a:t>
            </a:r>
            <a:endParaRPr lang="zh-CN" altLang="en-US" dirty="0"/>
          </a:p>
        </p:txBody>
      </p:sp>
      <p:sp>
        <p:nvSpPr>
          <p:cNvPr id="19" name="文本框 18"/>
          <p:cNvSpPr txBox="1"/>
          <p:nvPr/>
        </p:nvSpPr>
        <p:spPr>
          <a:xfrm>
            <a:off x="5435530" y="1296178"/>
            <a:ext cx="1107996" cy="369332"/>
          </a:xfrm>
          <a:prstGeom prst="rect">
            <a:avLst/>
          </a:prstGeom>
          <a:noFill/>
        </p:spPr>
        <p:txBody>
          <a:bodyPr wrap="none" rtlCol="0">
            <a:spAutoFit/>
          </a:bodyPr>
          <a:lstStyle/>
          <a:p>
            <a:r>
              <a:rPr lang="zh-CN" altLang="en-US" dirty="0"/>
              <a:t>生存点数</a:t>
            </a:r>
          </a:p>
        </p:txBody>
      </p:sp>
      <p:sp>
        <p:nvSpPr>
          <p:cNvPr id="20" name="矩形 19"/>
          <p:cNvSpPr/>
          <p:nvPr/>
        </p:nvSpPr>
        <p:spPr>
          <a:xfrm>
            <a:off x="6543526" y="3695367"/>
            <a:ext cx="4358047" cy="1200329"/>
          </a:xfrm>
          <a:prstGeom prst="rect">
            <a:avLst/>
          </a:prstGeom>
          <a:ln>
            <a:solidFill>
              <a:srgbClr val="FF0000"/>
            </a:solidFill>
          </a:ln>
        </p:spPr>
        <p:txBody>
          <a:bodyPr wrap="square">
            <a:spAutoFit/>
          </a:bodyPr>
          <a:lstStyle/>
          <a:p>
            <a:r>
              <a:rPr lang="zh-CN" altLang="en-US" dirty="0">
                <a:solidFill>
                  <a:srgbClr val="4D4D4D"/>
                </a:solidFill>
                <a:latin typeface="仿宋" panose="02010609060101010101" pitchFamily="49" charset="-122"/>
                <a:ea typeface="仿宋" panose="02010609060101010101" pitchFamily="49" charset="-122"/>
              </a:rPr>
              <a:t>注意：这里的初始个数的选择要视具体情况而定，如果初始数量太少可能会导致在向量空间中覆盖面积过小而导致收敛到了非最优解就终止了算法</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1212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5" grpId="0"/>
      <p:bldP spid="16" grpId="0"/>
      <p:bldP spid="17" grpId="0"/>
      <p:bldP spid="18" grpId="0"/>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选择</a:t>
            </a:r>
            <a:r>
              <a:rPr lang="en-US" altLang="zh-CN" dirty="0"/>
              <a:t>:</a:t>
            </a:r>
            <a:r>
              <a:rPr lang="zh-CN" altLang="en-US" dirty="0"/>
              <a:t>对剩下的染色体进行一个用类似轮盘赌来进行遴选的过程，每次轮盘转动中奖的基因组就允许繁殖一次，如果一次都没中的基因组将无法得到延续。而遴选的原则是从生物多样化中进行挑选，淘汰比较弱的是可以的，但不建议淘汰的比例太大。</a:t>
            </a:r>
            <a:endParaRPr lang="en-US" altLang="zh-CN" dirty="0"/>
          </a:p>
          <a:p>
            <a:r>
              <a:rPr lang="zh-CN" altLang="en-US" dirty="0"/>
              <a:t>交叉</a:t>
            </a:r>
            <a:r>
              <a:rPr lang="en-US" altLang="zh-CN" dirty="0"/>
              <a:t>:</a:t>
            </a:r>
            <a:r>
              <a:rPr lang="zh-CN" altLang="en-US" dirty="0"/>
              <a:t>被轮盘赌选中的基因需要进行基因重组产生下一代</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基因突变</a:t>
            </a:r>
            <a:r>
              <a:rPr lang="en-US" altLang="zh-CN" dirty="0"/>
              <a:t>:</a:t>
            </a:r>
          </a:p>
          <a:p>
            <a:endParaRPr lang="zh-CN" altLang="en-US" dirty="0"/>
          </a:p>
        </p:txBody>
      </p:sp>
      <p:sp>
        <p:nvSpPr>
          <p:cNvPr id="3" name="标题 2"/>
          <p:cNvSpPr>
            <a:spLocks noGrp="1"/>
          </p:cNvSpPr>
          <p:nvPr>
            <p:ph type="title"/>
          </p:nvPr>
        </p:nvSpPr>
        <p:spPr/>
        <p:txBody>
          <a:bodyPr/>
          <a:lstStyle/>
          <a:p>
            <a:r>
              <a:rPr lang="zh-CN" altLang="en-US" dirty="0"/>
              <a:t>遗传算法</a:t>
            </a:r>
          </a:p>
        </p:txBody>
      </p:sp>
      <p:pic>
        <p:nvPicPr>
          <p:cNvPr id="53250" name="Picture 2" descr="这里写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12004"/>
          <a:stretch/>
        </p:blipFill>
        <p:spPr bwMode="auto">
          <a:xfrm>
            <a:off x="3568627" y="3098506"/>
            <a:ext cx="4714875" cy="258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遗传算法的应用：</a:t>
            </a:r>
            <a:endParaRPr lang="en-US" altLang="zh-CN" dirty="0"/>
          </a:p>
          <a:p>
            <a:pPr lvl="1">
              <a:lnSpc>
                <a:spcPct val="150000"/>
              </a:lnSpc>
            </a:pPr>
            <a:r>
              <a:rPr lang="zh-CN" altLang="en-US" dirty="0"/>
              <a:t>二元函数的最大值求解</a:t>
            </a:r>
            <a:endParaRPr lang="en-US" altLang="zh-CN" dirty="0"/>
          </a:p>
          <a:p>
            <a:pPr lvl="1">
              <a:lnSpc>
                <a:spcPct val="150000"/>
              </a:lnSpc>
            </a:pPr>
            <a:r>
              <a:rPr lang="en-US" altLang="zh-CN" dirty="0"/>
              <a:t>TSP</a:t>
            </a:r>
            <a:r>
              <a:rPr lang="zh-CN" altLang="en-US" dirty="0"/>
              <a:t>问题</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1682649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a:t>二元函数的最大值求解：</a:t>
            </a:r>
            <a:endParaRPr lang="en-US" altLang="zh-CN" sz="2400" dirty="0"/>
          </a:p>
          <a:p>
            <a:pPr>
              <a:lnSpc>
                <a:spcPct val="150000"/>
              </a:lnSpc>
            </a:pPr>
            <a:endParaRPr lang="en-US" altLang="zh-CN" dirty="0"/>
          </a:p>
          <a:p>
            <a:pPr>
              <a:lnSpc>
                <a:spcPct val="150000"/>
              </a:lnSpc>
            </a:pPr>
            <a:endParaRPr lang="en-US" altLang="zh-CN" dirty="0"/>
          </a:p>
          <a:p>
            <a:pPr lvl="1">
              <a:lnSpc>
                <a:spcPct val="150000"/>
              </a:lnSpc>
            </a:pPr>
            <a:r>
              <a:rPr lang="zh-CN" altLang="en-US" dirty="0"/>
              <a:t>基本思路：生成了</a:t>
            </a:r>
            <a:r>
              <a:rPr lang="en-US" altLang="zh-CN" dirty="0"/>
              <a:t>200</a:t>
            </a:r>
            <a:r>
              <a:rPr lang="zh-CN" altLang="en-US" dirty="0"/>
              <a:t>个随机的（</a:t>
            </a:r>
            <a:r>
              <a:rPr lang="en-US" altLang="zh-CN" dirty="0" err="1"/>
              <a:t>x,y</a:t>
            </a:r>
            <a:r>
              <a:rPr lang="zh-CN" altLang="en-US" dirty="0"/>
              <a:t>）对，将</a:t>
            </a:r>
            <a:r>
              <a:rPr lang="en-US" altLang="zh-CN" dirty="0"/>
              <a:t>(x, y)</a:t>
            </a:r>
            <a:r>
              <a:rPr lang="zh-CN" altLang="en-US" dirty="0"/>
              <a:t>坐标对带入要求解的函数</a:t>
            </a:r>
            <a:r>
              <a:rPr lang="en-US" altLang="zh-CN" dirty="0"/>
              <a:t>F(</a:t>
            </a:r>
            <a:r>
              <a:rPr lang="en-US" altLang="zh-CN" dirty="0" err="1"/>
              <a:t>x,y</a:t>
            </a:r>
            <a:r>
              <a:rPr lang="en-US" altLang="zh-CN" dirty="0"/>
              <a:t>)</a:t>
            </a:r>
            <a:r>
              <a:rPr lang="zh-CN" altLang="en-US" dirty="0"/>
              <a:t>中，根据适者生存，我们定义使得函数值</a:t>
            </a:r>
            <a:r>
              <a:rPr lang="en-US" altLang="zh-CN" dirty="0"/>
              <a:t>f(</a:t>
            </a:r>
            <a:r>
              <a:rPr lang="en-US" altLang="zh-CN" dirty="0" err="1"/>
              <a:t>x,y</a:t>
            </a:r>
            <a:r>
              <a:rPr lang="en-US" altLang="zh-CN" dirty="0"/>
              <a:t>)</a:t>
            </a:r>
            <a:r>
              <a:rPr lang="zh-CN" altLang="en-US" dirty="0"/>
              <a:t>越大的</a:t>
            </a:r>
            <a:r>
              <a:rPr lang="en-US" altLang="zh-CN" dirty="0"/>
              <a:t>(</a:t>
            </a:r>
            <a:r>
              <a:rPr lang="en-US" altLang="zh-CN" dirty="0" err="1"/>
              <a:t>x,y</a:t>
            </a:r>
            <a:r>
              <a:rPr lang="en-US" altLang="zh-CN" dirty="0"/>
              <a:t>)</a:t>
            </a:r>
            <a:r>
              <a:rPr lang="zh-CN" altLang="en-US" dirty="0"/>
              <a:t>对越适合环境，从而这些适应环境的</a:t>
            </a:r>
            <a:r>
              <a:rPr lang="en-US" altLang="zh-CN" dirty="0"/>
              <a:t>(</a:t>
            </a:r>
            <a:r>
              <a:rPr lang="en-US" altLang="zh-CN" dirty="0" err="1"/>
              <a:t>x,y</a:t>
            </a:r>
            <a:r>
              <a:rPr lang="en-US" altLang="zh-CN" dirty="0"/>
              <a:t>)</a:t>
            </a:r>
            <a:r>
              <a:rPr lang="zh-CN" altLang="en-US" dirty="0"/>
              <a:t>对更有可能被保留下来，而那些不适应该环境的</a:t>
            </a:r>
            <a:r>
              <a:rPr lang="en-US" altLang="zh-CN" dirty="0"/>
              <a:t>(</a:t>
            </a:r>
            <a:r>
              <a:rPr lang="en-US" altLang="zh-CN" dirty="0" err="1"/>
              <a:t>x,y</a:t>
            </a:r>
            <a:r>
              <a:rPr lang="en-US" altLang="zh-CN" dirty="0"/>
              <a:t>)</a:t>
            </a:r>
            <a:r>
              <a:rPr lang="zh-CN" altLang="en-US" dirty="0"/>
              <a:t>则有很大几率被淘汰，保留下来的点经过繁殖产生新的点，如此进化下去最后留下的大部分点都是适应环境的点。</a:t>
            </a:r>
          </a:p>
        </p:txBody>
      </p:sp>
      <p:sp>
        <p:nvSpPr>
          <p:cNvPr id="3" name="标题 2"/>
          <p:cNvSpPr>
            <a:spLocks noGrp="1"/>
          </p:cNvSpPr>
          <p:nvPr>
            <p:ph type="title"/>
          </p:nvPr>
        </p:nvSpPr>
        <p:spPr/>
        <p:txBody>
          <a:bodyPr/>
          <a:lstStyle/>
          <a:p>
            <a:r>
              <a:rPr lang="zh-CN" altLang="en-US" dirty="0"/>
              <a:t>遗传算法的应用</a:t>
            </a:r>
          </a:p>
        </p:txBody>
      </p:sp>
      <mc:AlternateContent xmlns:mc="http://schemas.openxmlformats.org/markup-compatibility/2006" xmlns:a14="http://schemas.microsoft.com/office/drawing/2010/main">
        <mc:Choice Requires="a14">
          <p:sp>
            <p:nvSpPr>
              <p:cNvPr id="5" name="文本框 4"/>
              <p:cNvSpPr txBox="1"/>
              <p:nvPr/>
            </p:nvSpPr>
            <p:spPr>
              <a:xfrm>
                <a:off x="1711717" y="1676745"/>
                <a:ext cx="9015032" cy="543547"/>
              </a:xfrm>
              <a:prstGeom prst="rect">
                <a:avLst/>
              </a:prstGeom>
              <a:noFill/>
            </p:spPr>
            <p:txBody>
              <a:bodyPr wrap="none" lIns="0" tIns="0" rIns="0" bIns="0" rtlCol="0">
                <a:spAutoFit/>
              </a:bodyPr>
              <a:lstStyle/>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i="1">
                            <a:latin typeface="Cambria Math" panose="02040503050406030204" pitchFamily="18" charset="0"/>
                          </a:rPr>
                          <m:t>3(1−</m:t>
                        </m:r>
                        <m:r>
                          <a:rPr lang="en-US" altLang="zh-CN" i="1">
                            <a:latin typeface="Cambria Math" panose="02040503050406030204" pitchFamily="18" charset="0"/>
                          </a:rPr>
                          <m:t>𝑥</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e>
                          <m:sup>
                            <m:r>
                              <a:rPr lang="en-US" altLang="zh-CN" b="0" i="1" smtClean="0">
                                <a:latin typeface="Cambria Math" panose="02040503050406030204" pitchFamily="18" charset="0"/>
                              </a:rPr>
                              <m:t>2</m:t>
                            </m:r>
                          </m:sup>
                        </m:sSup>
                      </m:sup>
                    </m:sSup>
                    <m:r>
                      <a:rPr lang="en-US" altLang="zh-CN" b="0" i="0" smtClean="0">
                        <a:latin typeface="Cambria Math" panose="02040503050406030204" pitchFamily="18" charset="0"/>
                      </a:rPr>
                      <m:t>−10</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num>
                          <m:den>
                            <m:r>
                              <a:rPr lang="en-US" altLang="zh-CN" b="0" i="1" smtClean="0">
                                <a:latin typeface="Cambria Math" panose="02040503050406030204" pitchFamily="18" charset="0"/>
                              </a:rPr>
                              <m:t>5</m:t>
                            </m:r>
                          </m:den>
                        </m:f>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5</m:t>
                            </m:r>
                          </m:sup>
                        </m:sSup>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3</m:t>
                            </m:r>
                          </m:den>
                        </m:f>
                      </m:e>
                      <m:sup>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r>
                                  <a:rPr lang="en-US" altLang="zh-CN" i="1">
                                    <a:latin typeface="Cambria Math" panose="02040503050406030204" pitchFamily="18" charset="0"/>
                                  </a:rPr>
                                  <m:t>+1)</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sup>
                        </m:sSup>
                      </m:sup>
                    </m:sSup>
                  </m:oMath>
                </a14:m>
                <a:r>
                  <a:rPr lang="en-US" altLang="zh-CN" dirty="0"/>
                  <a:t>x∈[−3,3],y∈[−3,3]</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711717" y="1676745"/>
                <a:ext cx="9015032" cy="543547"/>
              </a:xfrm>
              <a:prstGeom prst="rect">
                <a:avLst/>
              </a:prstGeom>
              <a:blipFill rotWithShape="0">
                <a:blip r:embed="rId2"/>
                <a:stretch>
                  <a:fillRect l="-68" r="-744" b="-14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88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4108" y="690465"/>
            <a:ext cx="10515600" cy="5675135"/>
          </a:xfrm>
        </p:spPr>
        <p:txBody>
          <a:bodyPr>
            <a:normAutofit/>
          </a:bodyPr>
          <a:lstStyle/>
          <a:p>
            <a:pPr>
              <a:lnSpc>
                <a:spcPct val="120000"/>
              </a:lnSpc>
            </a:pPr>
            <a:r>
              <a:rPr lang="zh-CN" altLang="en-US" sz="2000" dirty="0"/>
              <a:t>个体的编码：染色体分为两段，表示两个实数</a:t>
            </a:r>
            <a:r>
              <a:rPr lang="en-US" altLang="zh-CN" sz="2000" dirty="0" err="1"/>
              <a:t>x,y</a:t>
            </a:r>
            <a:r>
              <a:rPr lang="en-US" altLang="zh-CN" sz="2000" dirty="0"/>
              <a:t> </a:t>
            </a:r>
            <a:r>
              <a:rPr lang="zh-CN" altLang="en-US" sz="2000" dirty="0"/>
              <a:t>一共用</a:t>
            </a:r>
            <a:r>
              <a:rPr lang="en-US" altLang="zh-CN" sz="2000" dirty="0"/>
              <a:t>48</a:t>
            </a:r>
            <a:r>
              <a:rPr lang="zh-CN" altLang="en-US" sz="2000" dirty="0"/>
              <a:t>位二进制编码，其中</a:t>
            </a:r>
            <a:r>
              <a:rPr lang="en-US" altLang="zh-CN" sz="2000" dirty="0"/>
              <a:t>x</a:t>
            </a:r>
            <a:r>
              <a:rPr lang="zh-CN" altLang="en-US" sz="2000" dirty="0"/>
              <a:t>用</a:t>
            </a:r>
            <a:r>
              <a:rPr lang="en-US" altLang="zh-CN" sz="2000" dirty="0"/>
              <a:t>24</a:t>
            </a:r>
            <a:r>
              <a:rPr lang="zh-CN" altLang="en-US" sz="2000" dirty="0"/>
              <a:t>个奇数位表示，</a:t>
            </a:r>
            <a:r>
              <a:rPr lang="en-US" altLang="zh-CN" sz="2000" dirty="0"/>
              <a:t>y</a:t>
            </a:r>
            <a:r>
              <a:rPr lang="zh-CN" altLang="en-US" sz="2000" dirty="0"/>
              <a:t>用</a:t>
            </a:r>
            <a:r>
              <a:rPr lang="en-US" altLang="zh-CN" sz="2000" dirty="0"/>
              <a:t>24</a:t>
            </a:r>
            <a:r>
              <a:rPr lang="zh-CN" altLang="en-US" sz="2000" dirty="0"/>
              <a:t>个偶数位表示。</a:t>
            </a:r>
            <a:endParaRPr lang="en-US" altLang="zh-CN" sz="2000" dirty="0"/>
          </a:p>
          <a:p>
            <a:pPr>
              <a:lnSpc>
                <a:spcPts val="2000"/>
              </a:lnSpc>
              <a:spcBef>
                <a:spcPts val="0"/>
              </a:spcBef>
            </a:pPr>
            <a:endParaRPr lang="en-US" altLang="zh-CN" sz="2000" dirty="0"/>
          </a:p>
          <a:p>
            <a:pPr>
              <a:lnSpc>
                <a:spcPts val="2000"/>
              </a:lnSpc>
              <a:spcBef>
                <a:spcPts val="0"/>
              </a:spcBef>
            </a:pPr>
            <a:r>
              <a:rPr lang="zh-CN" altLang="en-US" sz="2000" dirty="0"/>
              <a:t>种群初始化：每行编码为一个个体的染色体，染色体矩阵表示种群，数目一般由经验值得到。</a:t>
            </a:r>
            <a:endParaRPr lang="en-US" altLang="zh-CN" sz="2000" dirty="0"/>
          </a:p>
          <a:p>
            <a:pPr>
              <a:lnSpc>
                <a:spcPts val="2000"/>
              </a:lnSpc>
              <a:spcBef>
                <a:spcPts val="0"/>
              </a:spcBef>
            </a:pPr>
            <a:endParaRPr lang="en-US" altLang="zh-CN" sz="2000" dirty="0"/>
          </a:p>
          <a:p>
            <a:pPr>
              <a:lnSpc>
                <a:spcPct val="120000"/>
              </a:lnSpc>
            </a:pPr>
            <a:r>
              <a:rPr lang="zh-CN" altLang="en-US" sz="2000" dirty="0"/>
              <a:t>解码：</a:t>
            </a:r>
          </a:p>
        </p:txBody>
      </p:sp>
      <p:sp>
        <p:nvSpPr>
          <p:cNvPr id="3" name="标题 2"/>
          <p:cNvSpPr>
            <a:spLocks noGrp="1"/>
          </p:cNvSpPr>
          <p:nvPr>
            <p:ph type="title"/>
          </p:nvPr>
        </p:nvSpPr>
        <p:spPr/>
        <p:txBody>
          <a:bodyPr/>
          <a:lstStyle/>
          <a:p>
            <a:r>
              <a:rPr lang="zh-CN" altLang="en-US" dirty="0"/>
              <a:t>遗传算法</a:t>
            </a:r>
          </a:p>
        </p:txBody>
      </p:sp>
      <p:sp>
        <p:nvSpPr>
          <p:cNvPr id="5" name="矩形 4"/>
          <p:cNvSpPr/>
          <p:nvPr/>
        </p:nvSpPr>
        <p:spPr>
          <a:xfrm>
            <a:off x="2502408" y="2107302"/>
            <a:ext cx="8013192" cy="307777"/>
          </a:xfrm>
          <a:prstGeom prst="rect">
            <a:avLst/>
          </a:prstGeom>
        </p:spPr>
        <p:txBody>
          <a:bodyPr wrap="square">
            <a:spAutoFit/>
          </a:bodyPr>
          <a:lstStyle/>
          <a:p>
            <a:r>
              <a:rPr lang="en-US" altLang="zh-CN" sz="1400" dirty="0">
                <a:solidFill>
                  <a:srgbClr val="000000"/>
                </a:solidFill>
                <a:latin typeface="Source Code Pro"/>
              </a:rPr>
              <a:t>pop </a:t>
            </a:r>
            <a:r>
              <a:rPr lang="en-US" altLang="zh-CN" sz="1400" dirty="0">
                <a:solidFill>
                  <a:srgbClr val="A67F59"/>
                </a:solidFill>
                <a:latin typeface="Source Code Pro"/>
              </a:rPr>
              <a:t>=</a:t>
            </a:r>
            <a:r>
              <a:rPr lang="en-US" altLang="zh-CN" sz="1400" dirty="0">
                <a:solidFill>
                  <a:srgbClr val="000000"/>
                </a:solidFill>
                <a:latin typeface="Source Code Pro"/>
              </a:rPr>
              <a:t> </a:t>
            </a:r>
            <a:r>
              <a:rPr lang="en-US" altLang="zh-CN" sz="1400" dirty="0" err="1">
                <a:solidFill>
                  <a:srgbClr val="000000"/>
                </a:solidFill>
                <a:latin typeface="Source Code Pro"/>
              </a:rPr>
              <a:t>np</a:t>
            </a:r>
            <a:r>
              <a:rPr lang="en-US" altLang="zh-CN" sz="1400" dirty="0" err="1">
                <a:solidFill>
                  <a:srgbClr val="999999"/>
                </a:solidFill>
                <a:latin typeface="Source Code Pro"/>
              </a:rPr>
              <a:t>.</a:t>
            </a:r>
            <a:r>
              <a:rPr lang="en-US" altLang="zh-CN" sz="1400" dirty="0" err="1">
                <a:solidFill>
                  <a:srgbClr val="000000"/>
                </a:solidFill>
                <a:latin typeface="Source Code Pro"/>
              </a:rPr>
              <a:t>random</a:t>
            </a:r>
            <a:r>
              <a:rPr lang="en-US" altLang="zh-CN" sz="1400" dirty="0" err="1">
                <a:solidFill>
                  <a:srgbClr val="999999"/>
                </a:solidFill>
                <a:latin typeface="Source Code Pro"/>
              </a:rPr>
              <a:t>.</a:t>
            </a:r>
            <a:r>
              <a:rPr lang="en-US" altLang="zh-CN" sz="1400" dirty="0" err="1">
                <a:solidFill>
                  <a:srgbClr val="000000"/>
                </a:solidFill>
                <a:latin typeface="Source Code Pro"/>
              </a:rPr>
              <a:t>randint</a:t>
            </a:r>
            <a:r>
              <a:rPr lang="en-US" altLang="zh-CN" sz="1400" dirty="0">
                <a:solidFill>
                  <a:srgbClr val="999999"/>
                </a:solidFill>
                <a:latin typeface="Source Code Pro"/>
              </a:rPr>
              <a:t>(</a:t>
            </a:r>
            <a:r>
              <a:rPr lang="en-US" altLang="zh-CN" sz="1400" dirty="0">
                <a:solidFill>
                  <a:srgbClr val="986801"/>
                </a:solidFill>
                <a:latin typeface="Source Code Pro"/>
              </a:rPr>
              <a:t>2</a:t>
            </a:r>
            <a:r>
              <a:rPr lang="en-US" altLang="zh-CN" sz="1400" dirty="0">
                <a:solidFill>
                  <a:srgbClr val="999999"/>
                </a:solidFill>
                <a:latin typeface="Source Code Pro"/>
              </a:rPr>
              <a:t>,</a:t>
            </a:r>
            <a:r>
              <a:rPr lang="en-US" altLang="zh-CN" sz="1400" dirty="0">
                <a:solidFill>
                  <a:srgbClr val="000000"/>
                </a:solidFill>
                <a:latin typeface="Source Code Pro"/>
              </a:rPr>
              <a:t> size</a:t>
            </a:r>
            <a:r>
              <a:rPr lang="en-US" altLang="zh-CN" sz="1400" dirty="0">
                <a:solidFill>
                  <a:srgbClr val="A67F59"/>
                </a:solidFill>
                <a:latin typeface="Source Code Pro"/>
              </a:rPr>
              <a:t>=</a:t>
            </a:r>
            <a:r>
              <a:rPr lang="en-US" altLang="zh-CN" sz="1400" dirty="0">
                <a:solidFill>
                  <a:srgbClr val="999999"/>
                </a:solidFill>
                <a:latin typeface="Source Code Pro"/>
              </a:rPr>
              <a:t>(</a:t>
            </a:r>
            <a:r>
              <a:rPr lang="en-US" altLang="zh-CN" sz="1400" dirty="0">
                <a:solidFill>
                  <a:srgbClr val="000000"/>
                </a:solidFill>
                <a:latin typeface="Source Code Pro"/>
              </a:rPr>
              <a:t>POP_SIZE</a:t>
            </a:r>
            <a:r>
              <a:rPr lang="en-US" altLang="zh-CN" sz="1400" dirty="0">
                <a:solidFill>
                  <a:srgbClr val="999999"/>
                </a:solidFill>
                <a:latin typeface="Source Code Pro"/>
              </a:rPr>
              <a:t>,</a:t>
            </a:r>
            <a:r>
              <a:rPr lang="en-US" altLang="zh-CN" sz="1400" dirty="0">
                <a:solidFill>
                  <a:srgbClr val="000000"/>
                </a:solidFill>
                <a:latin typeface="Source Code Pro"/>
              </a:rPr>
              <a:t> DNA_SIZE</a:t>
            </a:r>
            <a:r>
              <a:rPr lang="en-US" altLang="zh-CN" sz="1400" dirty="0">
                <a:solidFill>
                  <a:srgbClr val="A67F59"/>
                </a:solidFill>
                <a:latin typeface="Source Code Pro"/>
              </a:rPr>
              <a:t>*</a:t>
            </a:r>
            <a:r>
              <a:rPr lang="en-US" altLang="zh-CN" sz="1400" dirty="0">
                <a:solidFill>
                  <a:srgbClr val="986801"/>
                </a:solidFill>
                <a:latin typeface="Source Code Pro"/>
              </a:rPr>
              <a:t>2</a:t>
            </a:r>
            <a:r>
              <a:rPr lang="en-US" altLang="zh-CN" sz="1400" dirty="0">
                <a:solidFill>
                  <a:srgbClr val="999999"/>
                </a:solidFill>
                <a:latin typeface="Source Code Pro"/>
              </a:rPr>
              <a:t>))#</a:t>
            </a:r>
            <a:r>
              <a:rPr lang="zh-CN" altLang="en-US" sz="1400" dirty="0">
                <a:solidFill>
                  <a:srgbClr val="999999"/>
                </a:solidFill>
                <a:latin typeface="Source Code Pro"/>
              </a:rPr>
              <a:t>二进制编码</a:t>
            </a:r>
            <a:endParaRPr lang="zh-CN" altLang="en-US" sz="1400" dirty="0"/>
          </a:p>
        </p:txBody>
      </p:sp>
      <p:sp>
        <p:nvSpPr>
          <p:cNvPr id="7" name="矩形 6"/>
          <p:cNvSpPr/>
          <p:nvPr/>
        </p:nvSpPr>
        <p:spPr>
          <a:xfrm>
            <a:off x="1910751" y="2644584"/>
            <a:ext cx="9263756" cy="1456499"/>
          </a:xfrm>
          <a:prstGeom prst="rect">
            <a:avLst/>
          </a:prstGeom>
          <a:ln>
            <a:solidFill>
              <a:schemeClr val="accent4"/>
            </a:solidFill>
          </a:ln>
        </p:spPr>
        <p:txBody>
          <a:bodyPr wrap="square" lIns="36000" rIns="0">
            <a:noAutofit/>
          </a:bodyPr>
          <a:lstStyle/>
          <a:p>
            <a:r>
              <a:rPr lang="en-US" altLang="zh-CN" sz="1400" dirty="0" err="1"/>
              <a:t>def</a:t>
            </a:r>
            <a:r>
              <a:rPr lang="en-US" altLang="zh-CN" sz="1400" dirty="0"/>
              <a:t> </a:t>
            </a:r>
            <a:r>
              <a:rPr lang="en-US" altLang="zh-CN" sz="1400" dirty="0" err="1"/>
              <a:t>translateDNA</a:t>
            </a:r>
            <a:r>
              <a:rPr lang="en-US" altLang="zh-CN" sz="1400" dirty="0"/>
              <a:t>(pop):#pop</a:t>
            </a:r>
            <a:r>
              <a:rPr lang="zh-CN" altLang="en-US" sz="1400" dirty="0"/>
              <a:t>表示种群矩阵，一行表示一个二进制编码表示的</a:t>
            </a:r>
            <a:r>
              <a:rPr lang="en-US" altLang="zh-CN" sz="1400" dirty="0"/>
              <a:t>DNA</a:t>
            </a:r>
            <a:r>
              <a:rPr lang="zh-CN" altLang="en-US" sz="1400" dirty="0"/>
              <a:t>，矩阵的行数为种群数目</a:t>
            </a:r>
            <a:endParaRPr lang="en-US" altLang="zh-CN" sz="1400" dirty="0"/>
          </a:p>
          <a:p>
            <a:pPr lvl="1"/>
            <a:r>
              <a:rPr lang="en-US" altLang="zh-CN" sz="1400" dirty="0" err="1"/>
              <a:t>x_pop</a:t>
            </a:r>
            <a:r>
              <a:rPr lang="en-US" altLang="zh-CN" sz="1400" dirty="0"/>
              <a:t> = pop[:,1::2]#</a:t>
            </a:r>
            <a:r>
              <a:rPr lang="zh-CN" altLang="en-US" sz="1400" dirty="0"/>
              <a:t>奇数列表示</a:t>
            </a:r>
            <a:r>
              <a:rPr lang="en-US" altLang="zh-CN" sz="1400" dirty="0"/>
              <a:t>X	</a:t>
            </a:r>
          </a:p>
          <a:p>
            <a:pPr lvl="1"/>
            <a:r>
              <a:rPr lang="en-US" altLang="zh-CN" sz="1400" dirty="0" err="1"/>
              <a:t>y_pop</a:t>
            </a:r>
            <a:r>
              <a:rPr lang="en-US" altLang="zh-CN" sz="1400" dirty="0"/>
              <a:t> = pop[:,::2] #</a:t>
            </a:r>
            <a:r>
              <a:rPr lang="zh-CN" altLang="en-US" sz="1400" dirty="0"/>
              <a:t>偶数列表示</a:t>
            </a:r>
            <a:r>
              <a:rPr lang="en-US" altLang="zh-CN" sz="1400" dirty="0"/>
              <a:t>y</a:t>
            </a:r>
          </a:p>
          <a:p>
            <a:pPr lvl="1"/>
            <a:r>
              <a:rPr lang="en-US" altLang="zh-CN" sz="1400" dirty="0"/>
              <a:t>x = x_pop.dot(2**</a:t>
            </a:r>
            <a:r>
              <a:rPr lang="en-US" altLang="zh-CN" sz="1400" dirty="0" err="1"/>
              <a:t>np.arange</a:t>
            </a:r>
            <a:r>
              <a:rPr lang="en-US" altLang="zh-CN" sz="1400" dirty="0"/>
              <a:t>(DNA_SIZE)[::-1])/float(2**DNA_SIZE-1)*(X_BOUND[1]-X_BOUND[0])+X_BOUND[0]    </a:t>
            </a:r>
          </a:p>
          <a:p>
            <a:pPr lvl="1"/>
            <a:r>
              <a:rPr lang="en-US" altLang="zh-CN" sz="1400" dirty="0"/>
              <a:t>y = y_pop.dot(2**</a:t>
            </a:r>
            <a:r>
              <a:rPr lang="en-US" altLang="zh-CN" sz="1400" dirty="0" err="1"/>
              <a:t>np.arange</a:t>
            </a:r>
            <a:r>
              <a:rPr lang="en-US" altLang="zh-CN" sz="1400" dirty="0"/>
              <a:t>(DNA_SIZE)[::-1])/float(2**DNA_SIZE-1)*(Y_BOUND[1]-Y_BOUND[0])+Y_BOUND[0] </a:t>
            </a:r>
          </a:p>
          <a:p>
            <a:pPr lvl="1"/>
            <a:r>
              <a:rPr lang="en-US" altLang="zh-CN" sz="1400" dirty="0"/>
              <a:t>return </a:t>
            </a:r>
            <a:r>
              <a:rPr lang="en-US" altLang="zh-CN" sz="1400" dirty="0" err="1"/>
              <a:t>x,y</a:t>
            </a:r>
            <a:endParaRPr lang="en-US" altLang="zh-CN" sz="1400" dirty="0"/>
          </a:p>
        </p:txBody>
      </p:sp>
      <p:grpSp>
        <p:nvGrpSpPr>
          <p:cNvPr id="20" name="组合 19"/>
          <p:cNvGrpSpPr/>
          <p:nvPr/>
        </p:nvGrpSpPr>
        <p:grpSpPr>
          <a:xfrm>
            <a:off x="173806" y="3225155"/>
            <a:ext cx="1736944" cy="484157"/>
            <a:chOff x="9600092" y="3739475"/>
            <a:chExt cx="1736944" cy="484157"/>
          </a:xfrm>
        </p:grpSpPr>
        <p:cxnSp>
          <p:nvCxnSpPr>
            <p:cNvPr id="13" name="直接箭头连接符 12"/>
            <p:cNvCxnSpPr/>
            <p:nvPr/>
          </p:nvCxnSpPr>
          <p:spPr>
            <a:xfrm flipH="1">
              <a:off x="10379064" y="3739475"/>
              <a:ext cx="957972" cy="45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9600092" y="3771049"/>
              <a:ext cx="110836" cy="45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73806" y="2985140"/>
            <a:ext cx="1988045" cy="276999"/>
            <a:chOff x="9600092" y="3499460"/>
            <a:chExt cx="1988045" cy="276999"/>
          </a:xfrm>
        </p:grpSpPr>
        <p:cxnSp>
          <p:nvCxnSpPr>
            <p:cNvPr id="9" name="直接连接符 8"/>
            <p:cNvCxnSpPr/>
            <p:nvPr/>
          </p:nvCxnSpPr>
          <p:spPr>
            <a:xfrm>
              <a:off x="9710928" y="3739475"/>
              <a:ext cx="160934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600092" y="3499460"/>
              <a:ext cx="1988045" cy="276999"/>
            </a:xfrm>
            <a:prstGeom prst="rect">
              <a:avLst/>
            </a:prstGeom>
            <a:noFill/>
          </p:spPr>
          <p:txBody>
            <a:bodyPr wrap="none" rtlCol="0">
              <a:spAutoFit/>
            </a:bodyPr>
            <a:lstStyle/>
            <a:p>
              <a:r>
                <a:rPr lang="en-US" altLang="zh-CN" sz="1200" dirty="0">
                  <a:solidFill>
                    <a:srgbClr val="7030A0"/>
                  </a:solidFill>
                </a:rPr>
                <a:t>0                                        1023</a:t>
              </a:r>
              <a:endParaRPr lang="zh-CN" altLang="en-US" sz="1200" dirty="0">
                <a:solidFill>
                  <a:srgbClr val="7030A0"/>
                </a:solidFill>
              </a:endParaRPr>
            </a:p>
          </p:txBody>
        </p:sp>
      </p:grpSp>
      <p:grpSp>
        <p:nvGrpSpPr>
          <p:cNvPr id="19" name="组合 18"/>
          <p:cNvGrpSpPr/>
          <p:nvPr/>
        </p:nvGrpSpPr>
        <p:grpSpPr>
          <a:xfrm>
            <a:off x="-88637" y="3661702"/>
            <a:ext cx="1844138" cy="276999"/>
            <a:chOff x="9339729" y="4164567"/>
            <a:chExt cx="1844138" cy="276999"/>
          </a:xfrm>
        </p:grpSpPr>
        <p:cxnSp>
          <p:nvCxnSpPr>
            <p:cNvPr id="10" name="直接连接符 9"/>
            <p:cNvCxnSpPr/>
            <p:nvPr/>
          </p:nvCxnSpPr>
          <p:spPr>
            <a:xfrm>
              <a:off x="9600092" y="4192058"/>
              <a:ext cx="80467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339729" y="4164567"/>
              <a:ext cx="1844138" cy="276999"/>
            </a:xfrm>
            <a:prstGeom prst="rect">
              <a:avLst/>
            </a:prstGeom>
            <a:noFill/>
          </p:spPr>
          <p:txBody>
            <a:bodyPr wrap="square" rtlCol="0">
              <a:spAutoFit/>
            </a:bodyPr>
            <a:lstStyle/>
            <a:p>
              <a:r>
                <a:rPr lang="en-US" altLang="zh-CN" sz="1200" dirty="0"/>
                <a:t>-3                          3</a:t>
              </a:r>
              <a:endParaRPr lang="zh-CN" altLang="en-US" sz="1200" dirty="0"/>
            </a:p>
          </p:txBody>
        </p:sp>
      </p:grpSp>
      <p:pic>
        <p:nvPicPr>
          <p:cNvPr id="8" name="图片 7"/>
          <p:cNvPicPr>
            <a:picLocks noChangeAspect="1"/>
          </p:cNvPicPr>
          <p:nvPr/>
        </p:nvPicPr>
        <p:blipFill>
          <a:blip r:embed="rId2"/>
          <a:stretch>
            <a:fillRect/>
          </a:stretch>
        </p:blipFill>
        <p:spPr>
          <a:xfrm>
            <a:off x="1266546" y="4237287"/>
            <a:ext cx="2222327" cy="408704"/>
          </a:xfrm>
          <a:prstGeom prst="rect">
            <a:avLst/>
          </a:prstGeom>
        </p:spPr>
      </p:pic>
      <p:pic>
        <p:nvPicPr>
          <p:cNvPr id="11" name="图片 10"/>
          <p:cNvPicPr>
            <a:picLocks noChangeAspect="1"/>
          </p:cNvPicPr>
          <p:nvPr/>
        </p:nvPicPr>
        <p:blipFill>
          <a:blip r:embed="rId3"/>
          <a:stretch>
            <a:fillRect/>
          </a:stretch>
        </p:blipFill>
        <p:spPr>
          <a:xfrm>
            <a:off x="1235080" y="5168357"/>
            <a:ext cx="4258235" cy="834216"/>
          </a:xfrm>
          <a:prstGeom prst="rect">
            <a:avLst/>
          </a:prstGeom>
        </p:spPr>
      </p:pic>
      <p:sp>
        <p:nvSpPr>
          <p:cNvPr id="12" name="矩形 11"/>
          <p:cNvSpPr/>
          <p:nvPr/>
        </p:nvSpPr>
        <p:spPr>
          <a:xfrm>
            <a:off x="976398" y="4753505"/>
            <a:ext cx="7213941" cy="307777"/>
          </a:xfrm>
          <a:prstGeom prst="rect">
            <a:avLst/>
          </a:prstGeom>
        </p:spPr>
        <p:txBody>
          <a:bodyPr wrap="square">
            <a:spAutoFit/>
          </a:bodyPr>
          <a:lstStyle/>
          <a:p>
            <a:r>
              <a:rPr lang="en-US" altLang="zh-CN" sz="1400" dirty="0">
                <a:solidFill>
                  <a:srgbClr val="4D4D4D"/>
                </a:solidFill>
                <a:latin typeface="-apple-system"/>
              </a:rPr>
              <a:t>1</a:t>
            </a:r>
            <a:r>
              <a:rPr lang="zh-CN" altLang="en-US" sz="1400" dirty="0">
                <a:solidFill>
                  <a:srgbClr val="4D4D4D"/>
                </a:solidFill>
                <a:latin typeface="-apple-system"/>
              </a:rPr>
              <a:t>）获取</a:t>
            </a:r>
            <a:r>
              <a:rPr lang="en-US" altLang="zh-CN" sz="1400" dirty="0">
                <a:solidFill>
                  <a:srgbClr val="4D4D4D"/>
                </a:solidFill>
                <a:latin typeface="-apple-system"/>
              </a:rPr>
              <a:t>X,Y</a:t>
            </a:r>
            <a:r>
              <a:rPr lang="zh-CN" altLang="en-US" sz="1400" dirty="0">
                <a:solidFill>
                  <a:srgbClr val="4D4D4D"/>
                </a:solidFill>
                <a:latin typeface="-apple-system"/>
              </a:rPr>
              <a:t>，将二进制串按权展开，将二进制数转化为十进制数</a:t>
            </a:r>
            <a:endParaRPr lang="zh-CN" altLang="en-US" sz="1400" dirty="0"/>
          </a:p>
        </p:txBody>
      </p:sp>
      <p:sp>
        <p:nvSpPr>
          <p:cNvPr id="15" name="矩形 14"/>
          <p:cNvSpPr/>
          <p:nvPr/>
        </p:nvSpPr>
        <p:spPr>
          <a:xfrm>
            <a:off x="6396663" y="4169212"/>
            <a:ext cx="3954929" cy="307777"/>
          </a:xfrm>
          <a:prstGeom prst="rect">
            <a:avLst/>
          </a:prstGeom>
        </p:spPr>
        <p:txBody>
          <a:bodyPr wrap="none">
            <a:spAutoFit/>
          </a:bodyPr>
          <a:lstStyle/>
          <a:p>
            <a:r>
              <a:rPr lang="en-US" altLang="zh-CN" sz="1400" dirty="0">
                <a:solidFill>
                  <a:srgbClr val="4D4D4D"/>
                </a:solidFill>
                <a:latin typeface="-apple-system"/>
              </a:rPr>
              <a:t>2</a:t>
            </a:r>
            <a:r>
              <a:rPr lang="zh-CN" altLang="en-US" sz="1400" dirty="0">
                <a:solidFill>
                  <a:srgbClr val="4D4D4D"/>
                </a:solidFill>
                <a:latin typeface="-apple-system"/>
              </a:rPr>
              <a:t>）将转换后的实数压缩到</a:t>
            </a:r>
            <a:r>
              <a:rPr lang="en-US" altLang="zh-CN" sz="1400" dirty="0">
                <a:solidFill>
                  <a:srgbClr val="4D4D4D"/>
                </a:solidFill>
                <a:latin typeface="-apple-system"/>
              </a:rPr>
              <a:t>[0,1]</a:t>
            </a:r>
            <a:r>
              <a:rPr lang="zh-CN" altLang="en-US" sz="1400" dirty="0">
                <a:solidFill>
                  <a:srgbClr val="4D4D4D"/>
                </a:solidFill>
                <a:latin typeface="-apple-system"/>
              </a:rPr>
              <a:t>之间的一个小数</a:t>
            </a:r>
            <a:endParaRPr lang="zh-CN" altLang="en-US" sz="1400" dirty="0"/>
          </a:p>
        </p:txBody>
      </p:sp>
      <p:pic>
        <p:nvPicPr>
          <p:cNvPr id="21" name="图片 20"/>
          <p:cNvPicPr>
            <a:picLocks noChangeAspect="1"/>
          </p:cNvPicPr>
          <p:nvPr/>
        </p:nvPicPr>
        <p:blipFill>
          <a:blip r:embed="rId4"/>
          <a:stretch>
            <a:fillRect/>
          </a:stretch>
        </p:blipFill>
        <p:spPr>
          <a:xfrm>
            <a:off x="6396663" y="4518748"/>
            <a:ext cx="5360006" cy="625438"/>
          </a:xfrm>
          <a:prstGeom prst="rect">
            <a:avLst/>
          </a:prstGeom>
        </p:spPr>
      </p:pic>
      <p:sp>
        <p:nvSpPr>
          <p:cNvPr id="22" name="矩形 21"/>
          <p:cNvSpPr/>
          <p:nvPr/>
        </p:nvSpPr>
        <p:spPr>
          <a:xfrm>
            <a:off x="6446060" y="5202073"/>
            <a:ext cx="1620957" cy="307777"/>
          </a:xfrm>
          <a:prstGeom prst="rect">
            <a:avLst/>
          </a:prstGeom>
        </p:spPr>
        <p:txBody>
          <a:bodyPr wrap="none">
            <a:spAutoFit/>
          </a:bodyPr>
          <a:lstStyle/>
          <a:p>
            <a:r>
              <a:rPr lang="en-US" altLang="zh-CN" sz="1400" dirty="0">
                <a:solidFill>
                  <a:srgbClr val="4D4D4D"/>
                </a:solidFill>
                <a:latin typeface="-apple-system"/>
              </a:rPr>
              <a:t>3</a:t>
            </a:r>
            <a:r>
              <a:rPr lang="zh-CN" altLang="en-US" sz="1400" dirty="0">
                <a:solidFill>
                  <a:srgbClr val="4D4D4D"/>
                </a:solidFill>
                <a:latin typeface="-apple-system"/>
              </a:rPr>
              <a:t>）投影到</a:t>
            </a:r>
            <a:r>
              <a:rPr lang="en-US" altLang="zh-CN" sz="1400" dirty="0">
                <a:solidFill>
                  <a:srgbClr val="4D4D4D"/>
                </a:solidFill>
                <a:latin typeface="-apple-system"/>
              </a:rPr>
              <a:t>[-3</a:t>
            </a:r>
            <a:r>
              <a:rPr lang="zh-CN" altLang="en-US" sz="1400" dirty="0">
                <a:solidFill>
                  <a:srgbClr val="4D4D4D"/>
                </a:solidFill>
                <a:latin typeface="-apple-system"/>
              </a:rPr>
              <a:t>，</a:t>
            </a:r>
            <a:r>
              <a:rPr lang="en-US" altLang="zh-CN" sz="1400" dirty="0">
                <a:solidFill>
                  <a:srgbClr val="4D4D4D"/>
                </a:solidFill>
                <a:latin typeface="-apple-system"/>
              </a:rPr>
              <a:t>3]</a:t>
            </a:r>
            <a:endParaRPr lang="zh-CN" altLang="en-US" sz="1400" dirty="0"/>
          </a:p>
        </p:txBody>
      </p:sp>
      <p:sp>
        <p:nvSpPr>
          <p:cNvPr id="23" name="矩形 22"/>
          <p:cNvSpPr/>
          <p:nvPr/>
        </p:nvSpPr>
        <p:spPr>
          <a:xfrm>
            <a:off x="6121908" y="5549638"/>
            <a:ext cx="6096000" cy="523220"/>
          </a:xfrm>
          <a:prstGeom prst="rect">
            <a:avLst/>
          </a:prstGeom>
        </p:spPr>
        <p:txBody>
          <a:bodyPr>
            <a:spAutoFit/>
          </a:bodyPr>
          <a:lstStyle/>
          <a:p>
            <a:r>
              <a:rPr lang="en-US" altLang="zh-CN" sz="1400" dirty="0"/>
              <a:t>x_ = </a:t>
            </a:r>
            <a:r>
              <a:rPr lang="en-US" altLang="zh-CN" sz="1400" dirty="0" err="1"/>
              <a:t>x_num</a:t>
            </a:r>
            <a:r>
              <a:rPr lang="en-US" altLang="zh-CN" sz="1400" dirty="0"/>
              <a:t> * (X_BOUND[1] - X_BOUND[0]) + X_BOUND[0] #</a:t>
            </a:r>
            <a:r>
              <a:rPr lang="zh-CN" altLang="en-US" sz="1400" dirty="0"/>
              <a:t>映射为</a:t>
            </a:r>
            <a:r>
              <a:rPr lang="en-US" altLang="zh-CN" sz="1400" dirty="0"/>
              <a:t>x</a:t>
            </a:r>
            <a:r>
              <a:rPr lang="zh-CN" altLang="en-US" sz="1400" dirty="0"/>
              <a:t>范围内的数</a:t>
            </a:r>
            <a:endParaRPr lang="en-US" altLang="zh-CN" sz="1400" dirty="0"/>
          </a:p>
          <a:p>
            <a:r>
              <a:rPr lang="en-US" altLang="zh-CN" sz="1400" dirty="0"/>
              <a:t>y_ = </a:t>
            </a:r>
            <a:r>
              <a:rPr lang="en-US" altLang="zh-CN" sz="1400" dirty="0" err="1"/>
              <a:t>y_num</a:t>
            </a:r>
            <a:r>
              <a:rPr lang="en-US" altLang="zh-CN" sz="1400" dirty="0"/>
              <a:t> * (Y_BOUND[1] - Y_BOUND[0]) + Y_BOUND[0] #</a:t>
            </a:r>
            <a:r>
              <a:rPr lang="zh-CN" altLang="en-US" sz="1400" dirty="0"/>
              <a:t>映射为</a:t>
            </a:r>
            <a:r>
              <a:rPr lang="en-US" altLang="zh-CN" sz="1400" dirty="0"/>
              <a:t>y</a:t>
            </a:r>
            <a:r>
              <a:rPr lang="zh-CN" altLang="en-US" sz="1400" dirty="0"/>
              <a:t>范围内的数</a:t>
            </a:r>
          </a:p>
        </p:txBody>
      </p:sp>
      <p:sp>
        <p:nvSpPr>
          <p:cNvPr id="24" name="矩形 23"/>
          <p:cNvSpPr/>
          <p:nvPr/>
        </p:nvSpPr>
        <p:spPr>
          <a:xfrm>
            <a:off x="6121908" y="6049806"/>
            <a:ext cx="3005951" cy="307777"/>
          </a:xfrm>
          <a:prstGeom prst="rect">
            <a:avLst/>
          </a:prstGeom>
        </p:spPr>
        <p:txBody>
          <a:bodyPr wrap="none">
            <a:spAutoFit/>
          </a:bodyPr>
          <a:lstStyle/>
          <a:p>
            <a:r>
              <a:rPr lang="zh-CN" altLang="en-US" sz="1400" dirty="0"/>
              <a:t>其中，</a:t>
            </a:r>
            <a:r>
              <a:rPr lang="en-US" altLang="zh-CN" sz="1400" dirty="0" err="1"/>
              <a:t>x_num,y_num</a:t>
            </a:r>
            <a:r>
              <a:rPr lang="zh-CN" altLang="en-US" sz="1400" dirty="0"/>
              <a:t>取值范围为</a:t>
            </a:r>
            <a:r>
              <a:rPr lang="en-US" altLang="zh-CN" sz="1400" dirty="0"/>
              <a:t>[0,1]</a:t>
            </a:r>
            <a:endParaRPr lang="zh-CN" altLang="en-US" sz="1400" dirty="0"/>
          </a:p>
        </p:txBody>
      </p:sp>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C58292F0-08FE-3F6E-C6B8-B18ABFB29632}"/>
                  </a:ext>
                </a:extLst>
              </p14:cNvPr>
              <p14:cNvContentPartPr/>
              <p14:nvPr/>
            </p14:nvContentPartPr>
            <p14:xfrm>
              <a:off x="1054440" y="1018440"/>
              <a:ext cx="10083600" cy="4545000"/>
            </p14:xfrm>
          </p:contentPart>
        </mc:Choice>
        <mc:Fallback>
          <p:pic>
            <p:nvPicPr>
              <p:cNvPr id="4" name="墨迹 3">
                <a:extLst>
                  <a:ext uri="{FF2B5EF4-FFF2-40B4-BE49-F238E27FC236}">
                    <a16:creationId xmlns:a16="http://schemas.microsoft.com/office/drawing/2014/main" id="{C58292F0-08FE-3F6E-C6B8-B18ABFB29632}"/>
                  </a:ext>
                </a:extLst>
              </p:cNvPr>
              <p:cNvPicPr/>
              <p:nvPr/>
            </p:nvPicPr>
            <p:blipFill>
              <a:blip r:embed="rId6"/>
              <a:stretch>
                <a:fillRect/>
              </a:stretch>
            </p:blipFill>
            <p:spPr>
              <a:xfrm>
                <a:off x="1045080" y="1009080"/>
                <a:ext cx="10102320" cy="4563720"/>
              </a:xfrm>
              <a:prstGeom prst="rect">
                <a:avLst/>
              </a:prstGeom>
            </p:spPr>
          </p:pic>
        </mc:Fallback>
      </mc:AlternateContent>
    </p:spTree>
    <p:extLst>
      <p:ext uri="{BB962C8B-B14F-4D97-AF65-F5344CB8AC3E}">
        <p14:creationId xmlns:p14="http://schemas.microsoft.com/office/powerpoint/2010/main" val="28772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7" grpId="0" animBg="1"/>
      <p:bldP spid="12" grpId="0"/>
      <p:bldP spid="15"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26233" y="755780"/>
            <a:ext cx="10515600" cy="5458506"/>
          </a:xfrm>
        </p:spPr>
        <p:txBody>
          <a:bodyPr>
            <a:normAutofit/>
          </a:bodyPr>
          <a:lstStyle/>
          <a:p>
            <a:r>
              <a:rPr lang="zh-CN" altLang="en-US" sz="2000" dirty="0"/>
              <a:t>根据适应度选择：</a:t>
            </a:r>
            <a:endParaRPr lang="en-US" altLang="zh-CN" sz="2000" dirty="0"/>
          </a:p>
          <a:p>
            <a:endParaRPr lang="en-US" altLang="zh-CN" sz="2000" dirty="0"/>
          </a:p>
          <a:p>
            <a:endParaRPr lang="en-US" altLang="zh-CN" sz="2000" dirty="0"/>
          </a:p>
          <a:p>
            <a:endParaRPr lang="en-US" altLang="zh-CN" sz="2000" dirty="0"/>
          </a:p>
          <a:p>
            <a:r>
              <a:rPr lang="zh-CN" altLang="en-US" sz="2000" dirty="0"/>
              <a:t>交叉：</a:t>
            </a:r>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910349" y="1189116"/>
            <a:ext cx="10331484" cy="923330"/>
          </a:xfrm>
          <a:prstGeom prst="rect">
            <a:avLst/>
          </a:prstGeom>
          <a:ln>
            <a:solidFill>
              <a:schemeClr val="accent4"/>
            </a:solidFill>
          </a:ln>
        </p:spPr>
        <p:txBody>
          <a:bodyPr wrap="square">
            <a:spAutoFit/>
          </a:bodyPr>
          <a:lstStyle/>
          <a:p>
            <a:r>
              <a:rPr lang="zh-CN" altLang="en-US" dirty="0"/>
              <a:t>def select(pop, fitness):    # nature selection </a:t>
            </a:r>
            <a:r>
              <a:rPr lang="en-US" altLang="zh-CN" dirty="0"/>
              <a:t>according to </a:t>
            </a:r>
            <a:r>
              <a:rPr lang="zh-CN" altLang="en-US" dirty="0"/>
              <a:t>pop's fitness   </a:t>
            </a:r>
            <a:endParaRPr lang="en-US" altLang="zh-CN" dirty="0"/>
          </a:p>
          <a:p>
            <a:pPr lvl="1"/>
            <a:r>
              <a:rPr lang="zh-CN" altLang="en-US" dirty="0"/>
              <a:t> idx = np.random.choice(np.arange(POP_SIZE), size=POP_SIZE, replace=True, p=(fitness)/(fitness.sum()) )</a:t>
            </a:r>
            <a:endParaRPr lang="en-US" altLang="zh-CN" dirty="0"/>
          </a:p>
          <a:p>
            <a:pPr lvl="1"/>
            <a:r>
              <a:rPr lang="zh-CN" altLang="en-US" dirty="0"/>
              <a:t> return pop[idx]</a:t>
            </a:r>
          </a:p>
        </p:txBody>
      </p:sp>
      <p:sp>
        <p:nvSpPr>
          <p:cNvPr id="5" name="矩形 4"/>
          <p:cNvSpPr/>
          <p:nvPr/>
        </p:nvSpPr>
        <p:spPr>
          <a:xfrm>
            <a:off x="826373" y="2697949"/>
            <a:ext cx="10963468" cy="3416320"/>
          </a:xfrm>
          <a:prstGeom prst="rect">
            <a:avLst/>
          </a:prstGeom>
        </p:spPr>
        <p:txBody>
          <a:bodyPr wrap="square">
            <a:spAutoFit/>
          </a:bodyPr>
          <a:lstStyle/>
          <a:p>
            <a:r>
              <a:rPr lang="zh-CN" altLang="en-US" dirty="0"/>
              <a:t>def crossover_and_mutation(pop, CROSSOVER_RATE = 0.8):</a:t>
            </a:r>
            <a:endParaRPr lang="en-US" altLang="zh-CN" dirty="0"/>
          </a:p>
          <a:p>
            <a:pPr lvl="1"/>
            <a:r>
              <a:rPr lang="zh-CN" altLang="en-US" dirty="0"/>
              <a:t>new_pop = []	</a:t>
            </a:r>
            <a:endParaRPr lang="en-US" altLang="zh-CN" dirty="0"/>
          </a:p>
          <a:p>
            <a:pPr lvl="1"/>
            <a:r>
              <a:rPr lang="zh-CN" altLang="en-US" dirty="0"/>
              <a:t>for father in pop:	#遍历种群中的每一个个体，将该个体作为父亲		</a:t>
            </a:r>
            <a:endParaRPr lang="en-US" altLang="zh-CN" dirty="0"/>
          </a:p>
          <a:p>
            <a:pPr lvl="1"/>
            <a:r>
              <a:rPr lang="zh-CN" altLang="en-US" dirty="0"/>
              <a:t>  child = father	#孩子先得到父亲的全部基因	</a:t>
            </a:r>
            <a:endParaRPr lang="en-US" altLang="zh-CN" dirty="0"/>
          </a:p>
          <a:p>
            <a:pPr lvl="1"/>
            <a:r>
              <a:rPr lang="zh-CN" altLang="en-US" dirty="0"/>
              <a:t>  if np.random.rand() &lt; CROSSOVER_RATE:#产生子代时不是必然发生交叉，而是以一定的概率发生交叉	</a:t>
            </a:r>
            <a:endParaRPr lang="en-US" altLang="zh-CN" dirty="0"/>
          </a:p>
          <a:p>
            <a:pPr lvl="2"/>
            <a:r>
              <a:rPr lang="zh-CN" altLang="en-US" dirty="0"/>
              <a:t> mother = pop[np.random.randint(POP_SIZE)]	#种群中选择另一个个体，并将该个体作为母亲  cross_points = np.random.randint(low=0, high=DNA_SIZE*2) #随机产生交叉的点</a:t>
            </a:r>
            <a:endParaRPr lang="en-US" altLang="zh-CN" dirty="0"/>
          </a:p>
          <a:p>
            <a:pPr lvl="2"/>
            <a:r>
              <a:rPr lang="zh-CN" altLang="en-US" dirty="0"/>
              <a:t>child[cross_points:] = mother[cross_points:] #孩子得到位于交叉点后的母亲的基因		</a:t>
            </a:r>
            <a:endParaRPr lang="en-US" altLang="zh-CN" dirty="0"/>
          </a:p>
          <a:p>
            <a:pPr lvl="2"/>
            <a:r>
              <a:rPr lang="zh-CN" altLang="en-US" dirty="0"/>
              <a:t>mutation(child)	#每个后代有一定的机率发生变异		</a:t>
            </a:r>
            <a:endParaRPr lang="en-US" altLang="zh-CN" dirty="0"/>
          </a:p>
          <a:p>
            <a:pPr lvl="2"/>
            <a:r>
              <a:rPr lang="zh-CN" altLang="en-US" dirty="0"/>
              <a:t>new_pop.append(child)	</a:t>
            </a:r>
            <a:endParaRPr lang="en-US" altLang="zh-CN" dirty="0"/>
          </a:p>
          <a:p>
            <a:pPr lvl="1"/>
            <a:r>
              <a:rPr lang="zh-CN" altLang="en-US" dirty="0"/>
              <a:t>return new_pop</a:t>
            </a:r>
          </a:p>
        </p:txBody>
      </p:sp>
    </p:spTree>
    <p:extLst>
      <p:ext uri="{BB962C8B-B14F-4D97-AF65-F5344CB8AC3E}">
        <p14:creationId xmlns:p14="http://schemas.microsoft.com/office/powerpoint/2010/main" val="32706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00877" y="737118"/>
            <a:ext cx="10515600" cy="5458506"/>
          </a:xfrm>
        </p:spPr>
        <p:txBody>
          <a:bodyPr>
            <a:normAutofit/>
          </a:bodyPr>
          <a:lstStyle/>
          <a:p>
            <a:r>
              <a:rPr lang="zh-CN" altLang="en-US" sz="2400" dirty="0"/>
              <a:t>变异：</a:t>
            </a:r>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1271078" y="1188689"/>
            <a:ext cx="9977535" cy="1477328"/>
          </a:xfrm>
          <a:prstGeom prst="rect">
            <a:avLst/>
          </a:prstGeom>
          <a:ln>
            <a:solidFill>
              <a:schemeClr val="accent4"/>
            </a:solidFill>
          </a:ln>
        </p:spPr>
        <p:txBody>
          <a:bodyPr wrap="square">
            <a:spAutoFit/>
          </a:bodyPr>
          <a:lstStyle/>
          <a:p>
            <a:r>
              <a:rPr lang="en-US" altLang="zh-CN" dirty="0" err="1"/>
              <a:t>def</a:t>
            </a:r>
            <a:r>
              <a:rPr lang="en-US" altLang="zh-CN" dirty="0"/>
              <a:t> mutation(child, MUTATION_RATE=0.003):	</a:t>
            </a:r>
          </a:p>
          <a:p>
            <a:r>
              <a:rPr lang="en-US" altLang="zh-CN" dirty="0"/>
              <a:t>    if </a:t>
            </a:r>
            <a:r>
              <a:rPr lang="en-US" altLang="zh-CN" dirty="0" err="1"/>
              <a:t>np.random.rand</a:t>
            </a:r>
            <a:r>
              <a:rPr lang="en-US" altLang="zh-CN" dirty="0"/>
              <a:t>() &lt; MUTATION_RATE: #</a:t>
            </a:r>
            <a:r>
              <a:rPr lang="zh-CN" altLang="en-US" dirty="0"/>
              <a:t>以</a:t>
            </a:r>
            <a:r>
              <a:rPr lang="en-US" altLang="zh-CN" dirty="0"/>
              <a:t>MUTATION_RATE</a:t>
            </a:r>
            <a:r>
              <a:rPr lang="zh-CN" altLang="en-US" dirty="0"/>
              <a:t>的概率进行变异</a:t>
            </a:r>
            <a:endParaRPr lang="en-US" altLang="zh-CN" dirty="0"/>
          </a:p>
          <a:p>
            <a:r>
              <a:rPr lang="zh-CN" altLang="en-US" dirty="0"/>
              <a:t>	</a:t>
            </a:r>
            <a:r>
              <a:rPr lang="en-US" altLang="zh-CN" dirty="0" err="1"/>
              <a:t>mutate_point</a:t>
            </a:r>
            <a:r>
              <a:rPr lang="en-US" altLang="zh-CN" dirty="0"/>
              <a:t> = </a:t>
            </a:r>
            <a:r>
              <a:rPr lang="en-US" altLang="zh-CN" dirty="0" err="1"/>
              <a:t>np.random.randint</a:t>
            </a:r>
            <a:r>
              <a:rPr lang="en-US" altLang="zh-CN" dirty="0"/>
              <a:t>(0, DNA_SIZE)	#</a:t>
            </a:r>
            <a:r>
              <a:rPr lang="zh-CN" altLang="en-US" dirty="0"/>
              <a:t>随机产生一个实数，代表要变异基因的位置		</a:t>
            </a:r>
            <a:endParaRPr lang="en-US" altLang="zh-CN" dirty="0"/>
          </a:p>
          <a:p>
            <a:r>
              <a:rPr lang="en-US" altLang="zh-CN" dirty="0"/>
              <a:t>                child[</a:t>
            </a:r>
            <a:r>
              <a:rPr lang="en-US" altLang="zh-CN" dirty="0" err="1"/>
              <a:t>mutate_point</a:t>
            </a:r>
            <a:r>
              <a:rPr lang="en-US" altLang="zh-CN" dirty="0"/>
              <a:t>] = child[</a:t>
            </a:r>
            <a:r>
              <a:rPr lang="en-US" altLang="zh-CN" dirty="0" err="1"/>
              <a:t>mutate_point</a:t>
            </a:r>
            <a:r>
              <a:rPr lang="en-US" altLang="zh-CN" dirty="0"/>
              <a:t>]^1 	#</a:t>
            </a:r>
            <a:r>
              <a:rPr lang="zh-CN" altLang="en-US" dirty="0"/>
              <a:t>将变异点的二进制为反转</a:t>
            </a:r>
          </a:p>
        </p:txBody>
      </p:sp>
      <p:sp>
        <p:nvSpPr>
          <p:cNvPr id="5" name="矩形 4"/>
          <p:cNvSpPr/>
          <p:nvPr/>
        </p:nvSpPr>
        <p:spPr>
          <a:xfrm>
            <a:off x="1356733" y="6349955"/>
            <a:ext cx="8260702" cy="369332"/>
          </a:xfrm>
          <a:prstGeom prst="rect">
            <a:avLst/>
          </a:prstGeom>
        </p:spPr>
        <p:txBody>
          <a:bodyPr wrap="square">
            <a:spAutoFit/>
          </a:bodyPr>
          <a:lstStyle/>
          <a:p>
            <a:r>
              <a:rPr lang="zh-CN" altLang="en-US" dirty="0"/>
              <a:t>该例题来源：</a:t>
            </a:r>
            <a:r>
              <a:rPr lang="en-US" altLang="zh-CN" dirty="0"/>
              <a:t>https://blog.csdn.net/ha_ha_ha233/java/article/details/91364937</a:t>
            </a:r>
            <a:endParaRPr lang="zh-CN" altLang="en-US" dirty="0"/>
          </a:p>
        </p:txBody>
      </p:sp>
      <p:pic>
        <p:nvPicPr>
          <p:cNvPr id="51202"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21025" y="2754697"/>
            <a:ext cx="4345226" cy="335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7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400" dirty="0"/>
              <a:t>TSP</a:t>
            </a:r>
            <a:r>
              <a:rPr lang="zh-CN" altLang="en-US" sz="2400" dirty="0"/>
              <a:t>问题</a:t>
            </a:r>
            <a:endParaRPr lang="en-US" altLang="zh-CN" sz="2400" dirty="0"/>
          </a:p>
          <a:p>
            <a:pPr marL="457200" lvl="1" indent="0">
              <a:lnSpc>
                <a:spcPct val="150000"/>
              </a:lnSpc>
              <a:buNone/>
            </a:pPr>
            <a:r>
              <a:rPr lang="zh-CN" altLang="en-US" dirty="0"/>
              <a:t>例：假定</a:t>
            </a:r>
            <a:r>
              <a:rPr lang="en-US" altLang="zh-CN" dirty="0"/>
              <a:t>10</a:t>
            </a:r>
            <a:r>
              <a:rPr lang="zh-CN" altLang="en-US" dirty="0"/>
              <a:t>个城市的位置坐标如下表所示，寻找一条最短的遍历</a:t>
            </a:r>
            <a:r>
              <a:rPr lang="en-US" altLang="zh-CN" dirty="0"/>
              <a:t>10</a:t>
            </a:r>
            <a:r>
              <a:rPr lang="zh-CN" altLang="en-US" dirty="0"/>
              <a:t>个城市的路径。</a:t>
            </a:r>
          </a:p>
        </p:txBody>
      </p:sp>
      <p:sp>
        <p:nvSpPr>
          <p:cNvPr id="3" name="标题 2"/>
          <p:cNvSpPr>
            <a:spLocks noGrp="1"/>
          </p:cNvSpPr>
          <p:nvPr>
            <p:ph type="title"/>
          </p:nvPr>
        </p:nvSpPr>
        <p:spPr/>
        <p:txBody>
          <a:bodyPr/>
          <a:lstStyle/>
          <a:p>
            <a:r>
              <a:rPr lang="zh-CN" altLang="en-US" dirty="0"/>
              <a:t>遗传算法</a:t>
            </a:r>
          </a:p>
        </p:txBody>
      </p:sp>
      <p:graphicFrame>
        <p:nvGraphicFramePr>
          <p:cNvPr id="4" name="表格 3"/>
          <p:cNvGraphicFramePr>
            <a:graphicFrameLocks noGrp="1"/>
          </p:cNvGraphicFramePr>
          <p:nvPr>
            <p:extLst>
              <p:ext uri="{D42A27DB-BD31-4B8C-83A1-F6EECF244321}">
                <p14:modId xmlns:p14="http://schemas.microsoft.com/office/powerpoint/2010/main" val="648372283"/>
              </p:ext>
            </p:extLst>
          </p:nvPr>
        </p:nvGraphicFramePr>
        <p:xfrm>
          <a:off x="2105152" y="2539322"/>
          <a:ext cx="8128002" cy="222504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r>
                        <a:rPr lang="zh-CN" altLang="en-US" dirty="0"/>
                        <a:t>城市编号</a:t>
                      </a:r>
                    </a:p>
                  </a:txBody>
                  <a:tcPr/>
                </a:tc>
                <a:tc>
                  <a:txBody>
                    <a:bodyPr/>
                    <a:lstStyle/>
                    <a:p>
                      <a:r>
                        <a:rPr lang="en-US" altLang="zh-CN" dirty="0"/>
                        <a:t>X</a:t>
                      </a:r>
                      <a:r>
                        <a:rPr lang="zh-CN" altLang="en-US" dirty="0"/>
                        <a:t>坐标</a:t>
                      </a:r>
                    </a:p>
                  </a:txBody>
                  <a:tcPr/>
                </a:tc>
                <a:tc>
                  <a:txBody>
                    <a:bodyPr/>
                    <a:lstStyle/>
                    <a:p>
                      <a:r>
                        <a:rPr lang="en-US" altLang="zh-CN" dirty="0"/>
                        <a:t>Y</a:t>
                      </a:r>
                      <a:r>
                        <a:rPr lang="zh-CN" altLang="en-US" dirty="0"/>
                        <a:t>坐标</a:t>
                      </a:r>
                    </a:p>
                  </a:txBody>
                  <a:tcPr/>
                </a:tc>
                <a:tc>
                  <a:txBody>
                    <a:bodyPr/>
                    <a:lstStyle/>
                    <a:p>
                      <a:r>
                        <a:rPr lang="zh-CN" altLang="en-US" dirty="0"/>
                        <a:t>城市编号</a:t>
                      </a:r>
                    </a:p>
                  </a:txBody>
                  <a:tcPr/>
                </a:tc>
                <a:tc>
                  <a:txBody>
                    <a:bodyPr/>
                    <a:lstStyle/>
                    <a:p>
                      <a:r>
                        <a:rPr lang="en-US" altLang="zh-CN" dirty="0"/>
                        <a:t>X</a:t>
                      </a:r>
                      <a:r>
                        <a:rPr lang="zh-CN" altLang="en-US" dirty="0"/>
                        <a:t>坐标</a:t>
                      </a:r>
                    </a:p>
                  </a:txBody>
                  <a:tcPr/>
                </a:tc>
                <a:tc>
                  <a:txBody>
                    <a:bodyPr/>
                    <a:lstStyle/>
                    <a:p>
                      <a:r>
                        <a:rPr lang="en-US" altLang="zh-CN" dirty="0"/>
                        <a:t>Y</a:t>
                      </a:r>
                      <a:r>
                        <a:rPr lang="zh-CN" altLang="en-US" dirty="0"/>
                        <a:t>坐标</a:t>
                      </a:r>
                    </a:p>
                  </a:txBody>
                  <a:tcPr/>
                </a:tc>
                <a:extLst>
                  <a:ext uri="{0D108BD9-81ED-4DB2-BD59-A6C34878D82A}">
                    <a16:rowId xmlns:a16="http://schemas.microsoft.com/office/drawing/2014/main" val="10000"/>
                  </a:ext>
                </a:extLst>
              </a:tr>
              <a:tr h="370840">
                <a:tc>
                  <a:txBody>
                    <a:bodyPr/>
                    <a:lstStyle/>
                    <a:p>
                      <a:r>
                        <a:rPr lang="en-US" altLang="zh-CN" dirty="0"/>
                        <a:t>1</a:t>
                      </a:r>
                      <a:endParaRPr lang="zh-CN" altLang="en-US" dirty="0"/>
                    </a:p>
                  </a:txBody>
                  <a:tcPr/>
                </a:tc>
                <a:tc>
                  <a:txBody>
                    <a:bodyPr/>
                    <a:lstStyle/>
                    <a:p>
                      <a:r>
                        <a:rPr lang="en-US" altLang="zh-CN" dirty="0"/>
                        <a:t>16.47</a:t>
                      </a:r>
                      <a:endParaRPr lang="zh-CN" altLang="en-US" dirty="0"/>
                    </a:p>
                  </a:txBody>
                  <a:tcPr/>
                </a:tc>
                <a:tc>
                  <a:txBody>
                    <a:bodyPr/>
                    <a:lstStyle/>
                    <a:p>
                      <a:r>
                        <a:rPr lang="en-US" altLang="zh-CN" dirty="0"/>
                        <a:t>96.10</a:t>
                      </a:r>
                      <a:endParaRPr lang="zh-CN" altLang="en-US" dirty="0"/>
                    </a:p>
                  </a:txBody>
                  <a:tcPr/>
                </a:tc>
                <a:tc>
                  <a:txBody>
                    <a:bodyPr/>
                    <a:lstStyle/>
                    <a:p>
                      <a:r>
                        <a:rPr lang="en-US" altLang="zh-CN" dirty="0"/>
                        <a:t>6</a:t>
                      </a:r>
                      <a:endParaRPr lang="zh-CN" altLang="en-US" dirty="0"/>
                    </a:p>
                  </a:txBody>
                  <a:tcPr/>
                </a:tc>
                <a:tc>
                  <a:txBody>
                    <a:bodyPr/>
                    <a:lstStyle/>
                    <a:p>
                      <a:r>
                        <a:rPr lang="en-US" altLang="zh-CN" dirty="0"/>
                        <a:t>17.20</a:t>
                      </a:r>
                      <a:endParaRPr lang="zh-CN" altLang="en-US" dirty="0"/>
                    </a:p>
                  </a:txBody>
                  <a:tcPr/>
                </a:tc>
                <a:tc>
                  <a:txBody>
                    <a:bodyPr/>
                    <a:lstStyle/>
                    <a:p>
                      <a:r>
                        <a:rPr lang="en-US" altLang="zh-CN" dirty="0"/>
                        <a:t>96.29</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2</a:t>
                      </a:r>
                      <a:endParaRPr lang="zh-CN" altLang="en-US" dirty="0"/>
                    </a:p>
                  </a:txBody>
                  <a:tcPr/>
                </a:tc>
                <a:tc>
                  <a:txBody>
                    <a:bodyPr/>
                    <a:lstStyle/>
                    <a:p>
                      <a:r>
                        <a:rPr lang="en-US" altLang="zh-CN" dirty="0"/>
                        <a:t>16.47</a:t>
                      </a:r>
                      <a:endParaRPr lang="zh-CN" altLang="en-US" dirty="0"/>
                    </a:p>
                  </a:txBody>
                  <a:tcPr/>
                </a:tc>
                <a:tc>
                  <a:txBody>
                    <a:bodyPr/>
                    <a:lstStyle/>
                    <a:p>
                      <a:r>
                        <a:rPr lang="en-US" altLang="zh-CN" dirty="0"/>
                        <a:t>94.44</a:t>
                      </a:r>
                      <a:endParaRPr lang="zh-CN" altLang="en-US" dirty="0"/>
                    </a:p>
                  </a:txBody>
                  <a:tcPr/>
                </a:tc>
                <a:tc>
                  <a:txBody>
                    <a:bodyPr/>
                    <a:lstStyle/>
                    <a:p>
                      <a:r>
                        <a:rPr lang="en-US" altLang="zh-CN" dirty="0"/>
                        <a:t>7</a:t>
                      </a:r>
                      <a:endParaRPr lang="zh-CN" altLang="en-US" dirty="0"/>
                    </a:p>
                  </a:txBody>
                  <a:tcPr/>
                </a:tc>
                <a:tc>
                  <a:txBody>
                    <a:bodyPr/>
                    <a:lstStyle/>
                    <a:p>
                      <a:r>
                        <a:rPr lang="en-US" altLang="zh-CN" dirty="0"/>
                        <a:t>16.30</a:t>
                      </a:r>
                      <a:endParaRPr lang="zh-CN" altLang="en-US" dirty="0"/>
                    </a:p>
                  </a:txBody>
                  <a:tcPr/>
                </a:tc>
                <a:tc>
                  <a:txBody>
                    <a:bodyPr/>
                    <a:lstStyle/>
                    <a:p>
                      <a:r>
                        <a:rPr lang="en-US" altLang="zh-CN" dirty="0"/>
                        <a:t>97.38</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3</a:t>
                      </a:r>
                      <a:endParaRPr lang="zh-CN" altLang="en-US" dirty="0"/>
                    </a:p>
                  </a:txBody>
                  <a:tcPr/>
                </a:tc>
                <a:tc>
                  <a:txBody>
                    <a:bodyPr/>
                    <a:lstStyle/>
                    <a:p>
                      <a:r>
                        <a:rPr lang="en-US" altLang="zh-CN" dirty="0"/>
                        <a:t>20.09</a:t>
                      </a:r>
                      <a:endParaRPr lang="zh-CN" altLang="en-US" dirty="0"/>
                    </a:p>
                  </a:txBody>
                  <a:tcPr/>
                </a:tc>
                <a:tc>
                  <a:txBody>
                    <a:bodyPr/>
                    <a:lstStyle/>
                    <a:p>
                      <a:r>
                        <a:rPr lang="en-US" altLang="zh-CN" dirty="0"/>
                        <a:t>92.54</a:t>
                      </a:r>
                      <a:endParaRPr lang="zh-CN" altLang="en-US" dirty="0"/>
                    </a:p>
                  </a:txBody>
                  <a:tcPr/>
                </a:tc>
                <a:tc>
                  <a:txBody>
                    <a:bodyPr/>
                    <a:lstStyle/>
                    <a:p>
                      <a:r>
                        <a:rPr lang="en-US" altLang="zh-CN" dirty="0"/>
                        <a:t>8</a:t>
                      </a:r>
                      <a:endParaRPr lang="zh-CN" altLang="en-US" dirty="0"/>
                    </a:p>
                  </a:txBody>
                  <a:tcPr/>
                </a:tc>
                <a:tc>
                  <a:txBody>
                    <a:bodyPr/>
                    <a:lstStyle/>
                    <a:p>
                      <a:r>
                        <a:rPr lang="en-US" altLang="zh-CN" dirty="0"/>
                        <a:t>14.05</a:t>
                      </a:r>
                      <a:endParaRPr lang="zh-CN" altLang="en-US" dirty="0"/>
                    </a:p>
                  </a:txBody>
                  <a:tcPr/>
                </a:tc>
                <a:tc>
                  <a:txBody>
                    <a:bodyPr/>
                    <a:lstStyle/>
                    <a:p>
                      <a:r>
                        <a:rPr lang="en-US" altLang="zh-CN" dirty="0"/>
                        <a:t>98.12</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4</a:t>
                      </a:r>
                      <a:endParaRPr lang="zh-CN" altLang="en-US" dirty="0"/>
                    </a:p>
                  </a:txBody>
                  <a:tcPr/>
                </a:tc>
                <a:tc>
                  <a:txBody>
                    <a:bodyPr/>
                    <a:lstStyle/>
                    <a:p>
                      <a:r>
                        <a:rPr lang="en-US" altLang="zh-CN" dirty="0"/>
                        <a:t>22.39</a:t>
                      </a:r>
                      <a:endParaRPr lang="zh-CN" altLang="en-US" dirty="0"/>
                    </a:p>
                  </a:txBody>
                  <a:tcPr/>
                </a:tc>
                <a:tc>
                  <a:txBody>
                    <a:bodyPr/>
                    <a:lstStyle/>
                    <a:p>
                      <a:r>
                        <a:rPr lang="en-US" altLang="zh-CN" dirty="0"/>
                        <a:t>93.37</a:t>
                      </a:r>
                      <a:endParaRPr lang="zh-CN" altLang="en-US" dirty="0"/>
                    </a:p>
                  </a:txBody>
                  <a:tcPr/>
                </a:tc>
                <a:tc>
                  <a:txBody>
                    <a:bodyPr/>
                    <a:lstStyle/>
                    <a:p>
                      <a:r>
                        <a:rPr lang="en-US" altLang="zh-CN" dirty="0"/>
                        <a:t>9</a:t>
                      </a:r>
                      <a:endParaRPr lang="zh-CN" altLang="en-US" dirty="0"/>
                    </a:p>
                  </a:txBody>
                  <a:tcPr/>
                </a:tc>
                <a:tc>
                  <a:txBody>
                    <a:bodyPr/>
                    <a:lstStyle/>
                    <a:p>
                      <a:r>
                        <a:rPr lang="en-US" altLang="zh-CN" dirty="0"/>
                        <a:t>16.53</a:t>
                      </a:r>
                      <a:endParaRPr lang="zh-CN" altLang="en-US" dirty="0"/>
                    </a:p>
                  </a:txBody>
                  <a:tcPr/>
                </a:tc>
                <a:tc>
                  <a:txBody>
                    <a:bodyPr/>
                    <a:lstStyle/>
                    <a:p>
                      <a:r>
                        <a:rPr lang="en-US" altLang="zh-CN" dirty="0"/>
                        <a:t>97.38</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a:t>5</a:t>
                      </a:r>
                      <a:endParaRPr lang="zh-CN" altLang="en-US" dirty="0"/>
                    </a:p>
                  </a:txBody>
                  <a:tcPr/>
                </a:tc>
                <a:tc>
                  <a:txBody>
                    <a:bodyPr/>
                    <a:lstStyle/>
                    <a:p>
                      <a:r>
                        <a:rPr lang="en-US" altLang="zh-CN" dirty="0"/>
                        <a:t>25.23</a:t>
                      </a:r>
                      <a:endParaRPr lang="zh-CN" altLang="en-US" dirty="0"/>
                    </a:p>
                  </a:txBody>
                  <a:tcPr/>
                </a:tc>
                <a:tc>
                  <a:txBody>
                    <a:bodyPr/>
                    <a:lstStyle/>
                    <a:p>
                      <a:r>
                        <a:rPr lang="en-US" altLang="zh-CN" dirty="0"/>
                        <a:t>97.24</a:t>
                      </a:r>
                      <a:endParaRPr lang="zh-CN" altLang="en-US" dirty="0"/>
                    </a:p>
                  </a:txBody>
                  <a:tcPr/>
                </a:tc>
                <a:tc>
                  <a:txBody>
                    <a:bodyPr/>
                    <a:lstStyle/>
                    <a:p>
                      <a:r>
                        <a:rPr lang="en-US" altLang="zh-CN" dirty="0"/>
                        <a:t>10</a:t>
                      </a:r>
                      <a:endParaRPr lang="zh-CN" altLang="en-US" dirty="0"/>
                    </a:p>
                  </a:txBody>
                  <a:tcPr/>
                </a:tc>
                <a:tc>
                  <a:txBody>
                    <a:bodyPr/>
                    <a:lstStyle/>
                    <a:p>
                      <a:r>
                        <a:rPr lang="en-US" altLang="zh-CN" dirty="0"/>
                        <a:t>21.52</a:t>
                      </a:r>
                      <a:endParaRPr lang="zh-CN" altLang="en-US" dirty="0"/>
                    </a:p>
                  </a:txBody>
                  <a:tcPr/>
                </a:tc>
                <a:tc>
                  <a:txBody>
                    <a:bodyPr/>
                    <a:lstStyle/>
                    <a:p>
                      <a:r>
                        <a:rPr lang="en-US" altLang="zh-CN" dirty="0"/>
                        <a:t>95.59</a:t>
                      </a:r>
                      <a:endParaRPr lang="zh-CN" alt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8624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主要内容：</a:t>
            </a:r>
            <a:endParaRPr lang="en-US" altLang="zh-CN" dirty="0"/>
          </a:p>
          <a:p>
            <a:pPr lvl="1">
              <a:lnSpc>
                <a:spcPct val="150000"/>
              </a:lnSpc>
            </a:pPr>
            <a:r>
              <a:rPr lang="zh-CN" altLang="en-US" dirty="0"/>
              <a:t>遗传算法的产生</a:t>
            </a:r>
            <a:endParaRPr lang="en-US" altLang="zh-CN" dirty="0"/>
          </a:p>
          <a:p>
            <a:pPr lvl="1">
              <a:lnSpc>
                <a:spcPct val="150000"/>
              </a:lnSpc>
            </a:pPr>
            <a:r>
              <a:rPr lang="zh-CN" altLang="en-US" dirty="0"/>
              <a:t>遗传算法基本思想</a:t>
            </a:r>
            <a:endParaRPr lang="en-US" altLang="zh-CN" dirty="0"/>
          </a:p>
          <a:p>
            <a:pPr lvl="1">
              <a:lnSpc>
                <a:spcPct val="150000"/>
              </a:lnSpc>
            </a:pPr>
            <a:r>
              <a:rPr lang="zh-CN" altLang="en-US" dirty="0"/>
              <a:t>遗传算法的应用</a:t>
            </a:r>
          </a:p>
        </p:txBody>
      </p:sp>
      <p:sp>
        <p:nvSpPr>
          <p:cNvPr id="3" name="标题 2"/>
          <p:cNvSpPr>
            <a:spLocks noGrp="1"/>
          </p:cNvSpPr>
          <p:nvPr>
            <p:ph type="title"/>
          </p:nvPr>
        </p:nvSpPr>
        <p:spPr/>
        <p:txBody>
          <a:bodyPr/>
          <a:lstStyle/>
          <a:p>
            <a:r>
              <a:rPr lang="zh-CN" altLang="en-US" dirty="0"/>
              <a:t>遗传算法</a:t>
            </a:r>
          </a:p>
        </p:txBody>
      </p:sp>
    </p:spTree>
    <p:extLst>
      <p:ext uri="{BB962C8B-B14F-4D97-AF65-F5344CB8AC3E}">
        <p14:creationId xmlns:p14="http://schemas.microsoft.com/office/powerpoint/2010/main" val="2146773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00000"/>
              </a:lnSpc>
            </a:pPr>
            <a:r>
              <a:rPr lang="zh-CN" altLang="en-US" sz="2400" dirty="0"/>
              <a:t>算法流程：</a:t>
            </a:r>
            <a:endParaRPr lang="en-US" altLang="zh-CN" sz="2400" dirty="0"/>
          </a:p>
          <a:p>
            <a:pPr lvl="1">
              <a:lnSpc>
                <a:spcPct val="150000"/>
              </a:lnSpc>
            </a:pPr>
            <a:r>
              <a:rPr lang="zh-CN" altLang="en-US" sz="2000" dirty="0"/>
              <a:t>编码：</a:t>
            </a:r>
            <a:r>
              <a:rPr lang="en-US" altLang="zh-CN" sz="2000" dirty="0"/>
              <a:t>n</a:t>
            </a:r>
            <a:r>
              <a:rPr lang="zh-CN" altLang="en-US" sz="2000" dirty="0"/>
              <a:t>个城市，染色体分</a:t>
            </a:r>
            <a:r>
              <a:rPr lang="en-US" altLang="zh-CN" sz="2000" dirty="0"/>
              <a:t>n</a:t>
            </a:r>
            <a:r>
              <a:rPr lang="zh-CN" altLang="en-US" sz="2000" dirty="0"/>
              <a:t>段，每段为对应城市的编号，例：</a:t>
            </a:r>
            <a:r>
              <a:rPr lang="en-US" altLang="zh-CN" sz="2000" dirty="0"/>
              <a:t>[1</a:t>
            </a:r>
            <a:r>
              <a:rPr lang="zh-CN" altLang="en-US" sz="2000" dirty="0"/>
              <a:t>，</a:t>
            </a:r>
            <a:r>
              <a:rPr lang="en-US" altLang="zh-CN" sz="2000" dirty="0"/>
              <a:t>10</a:t>
            </a:r>
            <a:r>
              <a:rPr lang="zh-CN" altLang="en-US" sz="2000" dirty="0"/>
              <a:t>，</a:t>
            </a:r>
            <a:r>
              <a:rPr lang="en-US" altLang="zh-CN" sz="2000" dirty="0"/>
              <a:t>2</a:t>
            </a:r>
            <a:r>
              <a:rPr lang="zh-CN" altLang="en-US" sz="2000" dirty="0"/>
              <a:t>，</a:t>
            </a:r>
            <a:r>
              <a:rPr lang="en-US" altLang="zh-CN" sz="2000" dirty="0"/>
              <a:t>4</a:t>
            </a:r>
            <a:r>
              <a:rPr lang="zh-CN" altLang="en-US" sz="2000" dirty="0"/>
              <a:t>，</a:t>
            </a:r>
            <a:r>
              <a:rPr lang="en-US" altLang="zh-CN" sz="2000" dirty="0"/>
              <a:t>5</a:t>
            </a:r>
            <a:r>
              <a:rPr lang="zh-CN" altLang="en-US" sz="2000" dirty="0"/>
              <a:t>，</a:t>
            </a:r>
            <a:r>
              <a:rPr lang="en-US" altLang="zh-CN" sz="2000" dirty="0"/>
              <a:t>6</a:t>
            </a:r>
            <a:r>
              <a:rPr lang="zh-CN" altLang="en-US" sz="2000" dirty="0"/>
              <a:t>，</a:t>
            </a:r>
            <a:r>
              <a:rPr lang="en-US" altLang="zh-CN" sz="2000" dirty="0"/>
              <a:t>7</a:t>
            </a:r>
            <a:r>
              <a:rPr lang="zh-CN" altLang="en-US" sz="2000" dirty="0"/>
              <a:t>，</a:t>
            </a:r>
            <a:r>
              <a:rPr lang="en-US" altLang="zh-CN" sz="2000" dirty="0"/>
              <a:t>8</a:t>
            </a:r>
            <a:r>
              <a:rPr lang="zh-CN" altLang="en-US" sz="2000" dirty="0"/>
              <a:t>，</a:t>
            </a:r>
            <a:r>
              <a:rPr lang="en-US" altLang="zh-CN" sz="2000" dirty="0"/>
              <a:t>3</a:t>
            </a:r>
            <a:r>
              <a:rPr lang="zh-CN" altLang="en-US" sz="2000" dirty="0"/>
              <a:t>，</a:t>
            </a:r>
            <a:r>
              <a:rPr lang="en-US" altLang="zh-CN" sz="2000" dirty="0"/>
              <a:t>9]</a:t>
            </a:r>
          </a:p>
          <a:p>
            <a:pPr lvl="1">
              <a:lnSpc>
                <a:spcPct val="150000"/>
              </a:lnSpc>
            </a:pPr>
            <a:r>
              <a:rPr lang="zh-CN" altLang="en-US" sz="2000" dirty="0"/>
              <a:t>种群初始化：根据城市数量确定，一般取值在</a:t>
            </a:r>
            <a:r>
              <a:rPr lang="en-US" altLang="zh-CN" sz="2000" dirty="0"/>
              <a:t>50-200</a:t>
            </a:r>
            <a:r>
              <a:rPr lang="zh-CN" altLang="en-US" sz="2000" dirty="0"/>
              <a:t>间浮动。</a:t>
            </a:r>
            <a:endParaRPr lang="en-US" altLang="zh-CN" sz="2000" dirty="0"/>
          </a:p>
          <a:p>
            <a:pPr lvl="1">
              <a:lnSpc>
                <a:spcPct val="150000"/>
              </a:lnSpc>
            </a:pPr>
            <a:r>
              <a:rPr lang="zh-CN" altLang="en-US" sz="2000" dirty="0"/>
              <a:t>适应度函数：选择适应度尽可能大的染色体。</a:t>
            </a: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r>
              <a:rPr lang="zh-CN" altLang="en-US" sz="2000" dirty="0"/>
              <a:t>选择：根据适应度选择，具体实现可参考上例。</a:t>
            </a:r>
          </a:p>
        </p:txBody>
      </p:sp>
      <p:sp>
        <p:nvSpPr>
          <p:cNvPr id="3" name="标题 2"/>
          <p:cNvSpPr>
            <a:spLocks noGrp="1"/>
          </p:cNvSpPr>
          <p:nvPr>
            <p:ph type="title"/>
          </p:nvPr>
        </p:nvSpPr>
        <p:spPr/>
        <p:txBody>
          <a:bodyPr/>
          <a:lstStyle/>
          <a:p>
            <a:r>
              <a:rPr lang="zh-CN" altLang="en-US" dirty="0"/>
              <a:t>遗传算法</a:t>
            </a:r>
          </a:p>
        </p:txBody>
      </p:sp>
      <p:grpSp>
        <p:nvGrpSpPr>
          <p:cNvPr id="8" name="组合 7"/>
          <p:cNvGrpSpPr/>
          <p:nvPr/>
        </p:nvGrpSpPr>
        <p:grpSpPr>
          <a:xfrm>
            <a:off x="2743200" y="4080806"/>
            <a:ext cx="4123408" cy="811092"/>
            <a:chOff x="2560320" y="3826686"/>
            <a:chExt cx="4123408" cy="811092"/>
          </a:xfrm>
        </p:grpSpPr>
        <p:sp>
          <p:nvSpPr>
            <p:cNvPr id="5" name="矩形 4"/>
            <p:cNvSpPr/>
            <p:nvPr/>
          </p:nvSpPr>
          <p:spPr>
            <a:xfrm>
              <a:off x="2926080" y="3826686"/>
              <a:ext cx="3690434" cy="369332"/>
            </a:xfrm>
            <a:prstGeom prst="rect">
              <a:avLst/>
            </a:prstGeom>
          </p:spPr>
          <p:txBody>
            <a:bodyPr wrap="none">
              <a:spAutoFit/>
            </a:bodyPr>
            <a:lstStyle/>
            <a:p>
              <a:r>
                <a:rPr lang="en-US" altLang="zh-CN" dirty="0"/>
                <a:t>[1</a:t>
              </a:r>
              <a:r>
                <a:rPr lang="zh-CN" altLang="en-US" dirty="0"/>
                <a:t>，</a:t>
              </a:r>
              <a:r>
                <a:rPr lang="en-US" altLang="zh-CN" dirty="0"/>
                <a:t>10</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3</a:t>
              </a:r>
              <a:r>
                <a:rPr lang="zh-CN" altLang="en-US" dirty="0"/>
                <a:t>，</a:t>
              </a:r>
              <a:r>
                <a:rPr lang="en-US" altLang="zh-CN" dirty="0"/>
                <a:t>9]</a:t>
              </a:r>
              <a:endParaRPr lang="zh-CN" altLang="en-US" dirty="0"/>
            </a:p>
          </p:txBody>
        </p:sp>
        <p:sp>
          <p:nvSpPr>
            <p:cNvPr id="6" name="文本框 5"/>
            <p:cNvSpPr txBox="1"/>
            <p:nvPr/>
          </p:nvSpPr>
          <p:spPr>
            <a:xfrm>
              <a:off x="2560320" y="3826686"/>
              <a:ext cx="288862" cy="369332"/>
            </a:xfrm>
            <a:prstGeom prst="rect">
              <a:avLst/>
            </a:prstGeom>
            <a:noFill/>
          </p:spPr>
          <p:txBody>
            <a:bodyPr wrap="none" rtlCol="0">
              <a:spAutoFit/>
            </a:bodyPr>
            <a:lstStyle/>
            <a:p>
              <a:r>
                <a:rPr lang="en-US" altLang="zh-CN" dirty="0"/>
                <a:t>k</a:t>
              </a:r>
              <a:endParaRPr lang="zh-CN" altLang="en-US" dirty="0"/>
            </a:p>
          </p:txBody>
        </p:sp>
        <p:sp>
          <p:nvSpPr>
            <p:cNvPr id="7" name="文本框 6"/>
            <p:cNvSpPr txBox="1"/>
            <p:nvPr/>
          </p:nvSpPr>
          <p:spPr>
            <a:xfrm>
              <a:off x="2990088" y="4268446"/>
              <a:ext cx="3693640" cy="369332"/>
            </a:xfrm>
            <a:prstGeom prst="rect">
              <a:avLst/>
            </a:prstGeom>
            <a:noFill/>
          </p:spPr>
          <p:txBody>
            <a:bodyPr wrap="none" rtlCol="0">
              <a:spAutoFit/>
            </a:bodyPr>
            <a:lstStyle/>
            <a:p>
              <a:r>
                <a:rPr lang="en-US" altLang="zh-CN" dirty="0"/>
                <a:t>1     2      3    4     5    6     7    8    9    10</a:t>
              </a:r>
              <a:endParaRPr lang="zh-CN" altLang="en-US" dirty="0"/>
            </a:p>
          </p:txBody>
        </p:sp>
      </p:grpSp>
      <p:grpSp>
        <p:nvGrpSpPr>
          <p:cNvPr id="10" name="组合 9"/>
          <p:cNvGrpSpPr/>
          <p:nvPr/>
        </p:nvGrpSpPr>
        <p:grpSpPr>
          <a:xfrm>
            <a:off x="2887631" y="3237501"/>
            <a:ext cx="6834533" cy="597792"/>
            <a:chOff x="2887631" y="3078378"/>
            <a:chExt cx="6834533" cy="597792"/>
          </a:xfrm>
        </p:grpSpPr>
        <mc:AlternateContent xmlns:mc="http://schemas.openxmlformats.org/markup-compatibility/2006" xmlns:a14="http://schemas.microsoft.com/office/drawing/2010/main">
          <mc:Choice Requires="a14">
            <p:sp>
              <p:nvSpPr>
                <p:cNvPr id="4" name="文本框 3"/>
                <p:cNvSpPr txBox="1"/>
                <p:nvPr/>
              </p:nvSpPr>
              <p:spPr>
                <a:xfrm>
                  <a:off x="2887631" y="3078378"/>
                  <a:ext cx="3881640" cy="5977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𝑓𝑖𝑡𝑛𝑒𝑠𝑠</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𝑘</m:t>
                                    </m:r>
                                    <m:r>
                                      <a:rPr lang="en-US" altLang="zh-CN" b="0" i="1" baseline="-25000" smtClean="0">
                                        <a:latin typeface="Cambria Math" panose="02040503050406030204" pitchFamily="18" charset="0"/>
                                      </a:rPr>
                                      <m:t>𝑖</m:t>
                                    </m:r>
                                    <m:r>
                                      <a:rPr lang="en-US" altLang="zh-CN" b="0" i="1" smtClean="0">
                                        <a:latin typeface="Cambria Math" panose="02040503050406030204" pitchFamily="18" charset="0"/>
                                      </a:rPr>
                                      <m:t>𝑘</m:t>
                                    </m:r>
                                    <m:r>
                                      <a:rPr lang="en-US" altLang="zh-CN" b="0" i="1" baseline="-25000" smtClean="0">
                                        <a:latin typeface="Cambria Math" panose="02040503050406030204" pitchFamily="18" charset="0"/>
                                      </a:rPr>
                                      <m:t>𝑗</m:t>
                                    </m:r>
                                  </m:sub>
                                </m:sSub>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𝑘</m:t>
                                </m:r>
                                <m:r>
                                  <a:rPr lang="en-US" altLang="zh-CN" b="0" i="1" baseline="-25000" smtClean="0">
                                    <a:latin typeface="Cambria Math" panose="02040503050406030204" pitchFamily="18" charset="0"/>
                                  </a:rPr>
                                  <m:t>𝑛</m:t>
                                </m:r>
                                <m:r>
                                  <a:rPr lang="en-US" altLang="zh-CN" i="1">
                                    <a:latin typeface="Cambria Math" panose="02040503050406030204" pitchFamily="18" charset="0"/>
                                  </a:rPr>
                                  <m:t>𝑘</m:t>
                                </m:r>
                                <m:r>
                                  <a:rPr lang="en-US" altLang="zh-CN" b="0" i="1" baseline="-25000" smtClean="0">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887631" y="3078378"/>
                  <a:ext cx="3881640" cy="597792"/>
                </a:xfrm>
                <a:prstGeom prst="rect">
                  <a:avLst/>
                </a:prstGeom>
                <a:blipFill rotWithShape="0">
                  <a:blip r:embed="rId2"/>
                  <a:stretch>
                    <a:fillRect b="-7143"/>
                  </a:stretch>
                </a:blipFill>
              </p:spPr>
              <p:txBody>
                <a:bodyPr/>
                <a:lstStyle/>
                <a:p>
                  <a:r>
                    <a:rPr lang="zh-CN" altLang="en-US">
                      <a:noFill/>
                    </a:rPr>
                    <a:t> </a:t>
                  </a:r>
                </a:p>
              </p:txBody>
            </p:sp>
          </mc:Fallback>
        </mc:AlternateContent>
        <p:sp>
          <p:nvSpPr>
            <p:cNvPr id="9" name="文本框 8"/>
            <p:cNvSpPr txBox="1"/>
            <p:nvPr/>
          </p:nvSpPr>
          <p:spPr>
            <a:xfrm>
              <a:off x="7264440" y="3192608"/>
              <a:ext cx="2457724" cy="369332"/>
            </a:xfrm>
            <a:prstGeom prst="rect">
              <a:avLst/>
            </a:prstGeom>
            <a:noFill/>
          </p:spPr>
          <p:txBody>
            <a:bodyPr wrap="none" rtlCol="0">
              <a:spAutoFit/>
            </a:bodyPr>
            <a:lstStyle/>
            <a:p>
              <a:r>
                <a:rPr lang="en-US" altLang="zh-CN" dirty="0"/>
                <a:t>D</a:t>
              </a:r>
              <a:r>
                <a:rPr lang="zh-CN" altLang="en-US" dirty="0"/>
                <a:t>为两个城市间的距离 </a:t>
              </a:r>
            </a:p>
          </p:txBody>
        </p:sp>
      </p:grpSp>
    </p:spTree>
    <p:extLst>
      <p:ext uri="{BB962C8B-B14F-4D97-AF65-F5344CB8AC3E}">
        <p14:creationId xmlns:p14="http://schemas.microsoft.com/office/powerpoint/2010/main" val="179799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400" dirty="0"/>
              <a:t>交叉：两点交叉</a:t>
            </a:r>
            <a:endParaRPr lang="en-US" altLang="zh-CN" sz="2400" dirty="0"/>
          </a:p>
          <a:p>
            <a:pPr lvl="1">
              <a:lnSpc>
                <a:spcPct val="150000"/>
              </a:lnSpc>
            </a:pPr>
            <a:r>
              <a:rPr lang="zh-CN" altLang="en-US" sz="2000" dirty="0"/>
              <a:t>在</a:t>
            </a:r>
            <a:r>
              <a:rPr lang="en-US" altLang="zh-CN" sz="2000" dirty="0"/>
              <a:t>[1,10]</a:t>
            </a:r>
            <a:r>
              <a:rPr lang="zh-CN" altLang="en-US" sz="2000" dirty="0"/>
              <a:t>区间内产生两随机整数</a:t>
            </a:r>
            <a:r>
              <a:rPr lang="en-US" altLang="zh-CN" sz="2000" dirty="0"/>
              <a:t>r1,r2,</a:t>
            </a:r>
            <a:r>
              <a:rPr lang="zh-CN" altLang="en-US" sz="2000" dirty="0"/>
              <a:t>确定两位置，对两位置的中间数据进行交叉，如</a:t>
            </a:r>
            <a:r>
              <a:rPr lang="en-US" altLang="zh-CN" sz="2000" dirty="0"/>
              <a:t>r1=4,r2=7</a:t>
            </a:r>
            <a:r>
              <a:rPr lang="zh-CN" altLang="en-US" sz="2000" dirty="0"/>
              <a:t>：</a:t>
            </a: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endParaRPr lang="en-US" altLang="zh-CN" sz="2000" dirty="0"/>
          </a:p>
          <a:p>
            <a:pPr lvl="1">
              <a:lnSpc>
                <a:spcPct val="150000"/>
              </a:lnSpc>
            </a:pPr>
            <a:r>
              <a:rPr lang="zh-CN" altLang="en-US" sz="2000" dirty="0"/>
              <a:t>重复城市编号利用中间段对应关系映射</a:t>
            </a:r>
            <a:endParaRPr lang="en-US" altLang="zh-CN" sz="2000" dirty="0"/>
          </a:p>
          <a:p>
            <a:pPr>
              <a:lnSpc>
                <a:spcPct val="150000"/>
              </a:lnSpc>
            </a:pPr>
            <a:endParaRPr lang="en-US" altLang="zh-CN" sz="2400" dirty="0"/>
          </a:p>
          <a:p>
            <a:pPr>
              <a:lnSpc>
                <a:spcPct val="150000"/>
              </a:lnSpc>
            </a:pPr>
            <a:endParaRPr lang="zh-CN" altLang="en-US" sz="2400" dirty="0"/>
          </a:p>
        </p:txBody>
      </p:sp>
      <p:sp>
        <p:nvSpPr>
          <p:cNvPr id="3" name="标题 2"/>
          <p:cNvSpPr>
            <a:spLocks noGrp="1"/>
          </p:cNvSpPr>
          <p:nvPr>
            <p:ph type="title"/>
          </p:nvPr>
        </p:nvSpPr>
        <p:spPr/>
        <p:txBody>
          <a:bodyPr/>
          <a:lstStyle/>
          <a:p>
            <a:r>
              <a:rPr lang="zh-CN" altLang="en-US" dirty="0"/>
              <a:t>遗传算法</a:t>
            </a:r>
          </a:p>
        </p:txBody>
      </p:sp>
      <p:graphicFrame>
        <p:nvGraphicFramePr>
          <p:cNvPr id="4" name="表格 3"/>
          <p:cNvGraphicFramePr>
            <a:graphicFrameLocks noGrp="1"/>
          </p:cNvGraphicFramePr>
          <p:nvPr>
            <p:extLst>
              <p:ext uri="{D42A27DB-BD31-4B8C-83A1-F6EECF244321}">
                <p14:modId xmlns:p14="http://schemas.microsoft.com/office/powerpoint/2010/main" val="2784156230"/>
              </p:ext>
            </p:extLst>
          </p:nvPr>
        </p:nvGraphicFramePr>
        <p:xfrm>
          <a:off x="2297176" y="2466170"/>
          <a:ext cx="8128000" cy="731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185420">
                <a:tc>
                  <a:txBody>
                    <a:bodyPr/>
                    <a:lstStyle/>
                    <a:p>
                      <a:r>
                        <a:rPr lang="en-US" altLang="zh-CN" dirty="0"/>
                        <a:t>9</a:t>
                      </a:r>
                      <a:endParaRPr lang="zh-CN" altLang="en-US" dirty="0"/>
                    </a:p>
                  </a:txBody>
                  <a:tcPr/>
                </a:tc>
                <a:tc>
                  <a:txBody>
                    <a:bodyPr/>
                    <a:lstStyle/>
                    <a:p>
                      <a:r>
                        <a:rPr lang="en-US" altLang="zh-CN" dirty="0"/>
                        <a:t>5</a:t>
                      </a:r>
                      <a:endParaRPr lang="zh-CN" altLang="en-US" dirty="0"/>
                    </a:p>
                  </a:txBody>
                  <a:tcPr/>
                </a:tc>
                <a:tc>
                  <a:txBody>
                    <a:bodyPr/>
                    <a:lstStyle/>
                    <a:p>
                      <a:r>
                        <a:rPr lang="en-US" altLang="zh-CN" dirty="0"/>
                        <a:t>1</a:t>
                      </a:r>
                      <a:endParaRPr lang="zh-CN" altLang="en-US" dirty="0"/>
                    </a:p>
                  </a:txBody>
                  <a:tcPr/>
                </a:tc>
                <a:tc>
                  <a:txBody>
                    <a:bodyPr/>
                    <a:lstStyle/>
                    <a:p>
                      <a:r>
                        <a:rPr lang="en-US" altLang="zh-CN" dirty="0"/>
                        <a:t>3</a:t>
                      </a:r>
                      <a:endParaRPr lang="zh-CN" altLang="en-US" dirty="0"/>
                    </a:p>
                  </a:txBody>
                  <a:tcPr/>
                </a:tc>
                <a:tc>
                  <a:txBody>
                    <a:bodyPr/>
                    <a:lstStyle/>
                    <a:p>
                      <a:r>
                        <a:rPr lang="en-US" altLang="zh-CN" dirty="0"/>
                        <a:t>7</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10</a:t>
                      </a:r>
                      <a:endParaRPr lang="zh-CN" altLang="en-US" dirty="0"/>
                    </a:p>
                  </a:txBody>
                  <a:tcPr/>
                </a:tc>
                <a:tc>
                  <a:txBody>
                    <a:bodyPr/>
                    <a:lstStyle/>
                    <a:p>
                      <a:r>
                        <a:rPr lang="en-US" altLang="zh-CN" dirty="0"/>
                        <a:t>8</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0000"/>
                  </a:ext>
                </a:extLst>
              </a:tr>
              <a:tr h="185420">
                <a:tc>
                  <a:txBody>
                    <a:bodyPr/>
                    <a:lstStyle/>
                    <a:p>
                      <a:r>
                        <a:rPr lang="en-US" altLang="zh-CN" dirty="0"/>
                        <a:t>10</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tc>
                  <a:txBody>
                    <a:bodyPr/>
                    <a:lstStyle/>
                    <a:p>
                      <a:r>
                        <a:rPr lang="en-US" altLang="zh-CN" dirty="0"/>
                        <a:t>6</a:t>
                      </a:r>
                      <a:endParaRPr lang="zh-CN" altLang="en-US" dirty="0"/>
                    </a:p>
                  </a:txBody>
                  <a:tcPr/>
                </a:tc>
                <a:tc>
                  <a:txBody>
                    <a:bodyPr/>
                    <a:lstStyle/>
                    <a:p>
                      <a:r>
                        <a:rPr lang="en-US" altLang="zh-CN" dirty="0"/>
                        <a:t>3</a:t>
                      </a:r>
                      <a:endParaRPr lang="zh-CN" altLang="en-US" dirty="0"/>
                    </a:p>
                  </a:txBody>
                  <a:tcPr/>
                </a:tc>
                <a:tc>
                  <a:txBody>
                    <a:bodyPr/>
                    <a:lstStyle/>
                    <a:p>
                      <a:r>
                        <a:rPr lang="en-US" altLang="zh-CN" dirty="0"/>
                        <a:t>8</a:t>
                      </a:r>
                      <a:endParaRPr lang="zh-CN" altLang="en-US" dirty="0"/>
                    </a:p>
                  </a:txBody>
                  <a:tcPr/>
                </a:tc>
                <a:tc>
                  <a:txBody>
                    <a:bodyPr/>
                    <a:lstStyle/>
                    <a:p>
                      <a:r>
                        <a:rPr lang="en-US" altLang="zh-CN" dirty="0"/>
                        <a:t>7</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1"/>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329232271"/>
              </p:ext>
            </p:extLst>
          </p:nvPr>
        </p:nvGraphicFramePr>
        <p:xfrm>
          <a:off x="2297176" y="3955806"/>
          <a:ext cx="8128000" cy="731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185420">
                <a:tc>
                  <a:txBody>
                    <a:bodyPr/>
                    <a:lstStyle/>
                    <a:p>
                      <a:r>
                        <a:rPr lang="en-US" altLang="zh-CN" dirty="0"/>
                        <a:t>9</a:t>
                      </a:r>
                      <a:endParaRPr lang="zh-CN" altLang="en-US" dirty="0"/>
                    </a:p>
                  </a:txBody>
                  <a:tcPr/>
                </a:tc>
                <a:tc>
                  <a:txBody>
                    <a:bodyPr/>
                    <a:lstStyle/>
                    <a:p>
                      <a:r>
                        <a:rPr lang="en-US" altLang="zh-CN" dirty="0"/>
                        <a:t>5</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tc>
                  <a:txBody>
                    <a:bodyPr/>
                    <a:lstStyle/>
                    <a:p>
                      <a:r>
                        <a:rPr lang="en-US" altLang="zh-CN" dirty="0"/>
                        <a:t>3</a:t>
                      </a:r>
                      <a:endParaRPr lang="zh-CN" altLang="en-US" dirty="0"/>
                    </a:p>
                  </a:txBody>
                  <a:tcPr/>
                </a:tc>
                <a:tc>
                  <a:txBody>
                    <a:bodyPr/>
                    <a:lstStyle/>
                    <a:p>
                      <a:r>
                        <a:rPr lang="en-US" altLang="zh-CN" dirty="0"/>
                        <a:t>8</a:t>
                      </a:r>
                      <a:endParaRPr lang="zh-CN" altLang="en-US" dirty="0"/>
                    </a:p>
                  </a:txBody>
                  <a:tcPr/>
                </a:tc>
                <a:tc>
                  <a:txBody>
                    <a:bodyPr/>
                    <a:lstStyle/>
                    <a:p>
                      <a:r>
                        <a:rPr lang="en-US" altLang="zh-CN" dirty="0"/>
                        <a:t>7</a:t>
                      </a:r>
                      <a:endParaRPr lang="zh-CN" altLang="en-US" dirty="0"/>
                    </a:p>
                  </a:txBody>
                  <a:tcPr/>
                </a:tc>
                <a:tc>
                  <a:txBody>
                    <a:bodyPr/>
                    <a:lstStyle/>
                    <a:p>
                      <a:r>
                        <a:rPr lang="en-US" altLang="zh-CN" dirty="0"/>
                        <a:t>10</a:t>
                      </a:r>
                      <a:endParaRPr lang="zh-CN" altLang="en-US" dirty="0"/>
                    </a:p>
                  </a:txBody>
                  <a:tcPr/>
                </a:tc>
                <a:tc>
                  <a:txBody>
                    <a:bodyPr/>
                    <a:lstStyle/>
                    <a:p>
                      <a:r>
                        <a:rPr lang="en-US" altLang="zh-CN" dirty="0"/>
                        <a:t>8</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0000"/>
                  </a:ext>
                </a:extLst>
              </a:tr>
              <a:tr h="185420">
                <a:tc>
                  <a:txBody>
                    <a:bodyPr/>
                    <a:lstStyle/>
                    <a:p>
                      <a:r>
                        <a:rPr lang="en-US" altLang="zh-CN" dirty="0"/>
                        <a:t>10</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7</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1"/>
                  </a:ext>
                </a:extLst>
              </a:tr>
            </a:tbl>
          </a:graphicData>
        </a:graphic>
      </p:graphicFrame>
      <p:cxnSp>
        <p:nvCxnSpPr>
          <p:cNvPr id="7" name="直接连接符 6"/>
          <p:cNvCxnSpPr/>
          <p:nvPr/>
        </p:nvCxnSpPr>
        <p:spPr>
          <a:xfrm>
            <a:off x="4727448" y="2103120"/>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7972787" y="2120502"/>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730989" y="3355848"/>
            <a:ext cx="3263627" cy="1530742"/>
            <a:chOff x="4730989" y="3355848"/>
            <a:chExt cx="3263627" cy="1530742"/>
          </a:xfrm>
        </p:grpSpPr>
        <p:sp>
          <p:nvSpPr>
            <p:cNvPr id="9" name="下箭头 8"/>
            <p:cNvSpPr/>
            <p:nvPr/>
          </p:nvSpPr>
          <p:spPr>
            <a:xfrm>
              <a:off x="6096000" y="3355848"/>
              <a:ext cx="265176" cy="429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4730989" y="3616480"/>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976328" y="3633862"/>
              <a:ext cx="18288" cy="125272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000857" y="4321566"/>
            <a:ext cx="300082" cy="369332"/>
          </a:xfrm>
          <a:prstGeom prst="rect">
            <a:avLst/>
          </a:prstGeom>
          <a:solidFill>
            <a:srgbClr val="00B050"/>
          </a:solidFill>
        </p:spPr>
        <p:txBody>
          <a:bodyPr wrap="none" rtlCol="0">
            <a:spAutoFit/>
          </a:bodyPr>
          <a:lstStyle/>
          <a:p>
            <a:r>
              <a:rPr lang="en-US" altLang="zh-CN" dirty="0"/>
              <a:t>*</a:t>
            </a:r>
            <a:endParaRPr lang="zh-CN" altLang="en-US" dirty="0"/>
          </a:p>
        </p:txBody>
      </p:sp>
      <p:sp>
        <p:nvSpPr>
          <p:cNvPr id="13" name="文本框 12"/>
          <p:cNvSpPr txBox="1"/>
          <p:nvPr/>
        </p:nvSpPr>
        <p:spPr>
          <a:xfrm>
            <a:off x="8043687" y="4321566"/>
            <a:ext cx="300082" cy="369332"/>
          </a:xfrm>
          <a:prstGeom prst="rect">
            <a:avLst/>
          </a:prstGeom>
          <a:solidFill>
            <a:srgbClr val="00B050"/>
          </a:solidFill>
        </p:spPr>
        <p:txBody>
          <a:bodyPr wrap="none" rtlCol="0">
            <a:spAutoFit/>
          </a:bodyPr>
          <a:lstStyle/>
          <a:p>
            <a:r>
              <a:rPr lang="en-US" altLang="zh-CN" dirty="0"/>
              <a:t>*</a:t>
            </a:r>
            <a:endParaRPr lang="zh-CN" altLang="en-US" dirty="0"/>
          </a:p>
        </p:txBody>
      </p:sp>
      <p:sp>
        <p:nvSpPr>
          <p:cNvPr id="14" name="文本框 13"/>
          <p:cNvSpPr txBox="1"/>
          <p:nvPr/>
        </p:nvSpPr>
        <p:spPr>
          <a:xfrm>
            <a:off x="8759773" y="3933549"/>
            <a:ext cx="300082" cy="369332"/>
          </a:xfrm>
          <a:prstGeom prst="rect">
            <a:avLst/>
          </a:prstGeom>
          <a:solidFill>
            <a:srgbClr val="00B050"/>
          </a:solidFill>
        </p:spPr>
        <p:txBody>
          <a:bodyPr wrap="none" rtlCol="0">
            <a:spAutoFit/>
          </a:bodyPr>
          <a:lstStyle/>
          <a:p>
            <a:r>
              <a:rPr lang="en-US" altLang="zh-CN" dirty="0"/>
              <a:t>*</a:t>
            </a:r>
            <a:endParaRPr lang="zh-CN" altLang="en-US" dirty="0"/>
          </a:p>
        </p:txBody>
      </p:sp>
      <p:sp>
        <p:nvSpPr>
          <p:cNvPr id="15" name="文本框 14"/>
          <p:cNvSpPr txBox="1"/>
          <p:nvPr/>
        </p:nvSpPr>
        <p:spPr>
          <a:xfrm>
            <a:off x="9609768" y="3969740"/>
            <a:ext cx="300082" cy="369332"/>
          </a:xfrm>
          <a:prstGeom prst="rect">
            <a:avLst/>
          </a:prstGeom>
          <a:solidFill>
            <a:srgbClr val="00B050"/>
          </a:solidFill>
        </p:spPr>
        <p:txBody>
          <a:bodyPr wrap="none" rtlCol="0">
            <a:spAutoFit/>
          </a:bodyPr>
          <a:lstStyle/>
          <a:p>
            <a:r>
              <a:rPr lang="en-US" altLang="zh-CN" dirty="0"/>
              <a:t>*</a:t>
            </a:r>
            <a:endParaRPr lang="zh-CN"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819093312"/>
              </p:ext>
            </p:extLst>
          </p:nvPr>
        </p:nvGraphicFramePr>
        <p:xfrm>
          <a:off x="2297176" y="5445442"/>
          <a:ext cx="8128000" cy="73152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gridCol w="812800">
                  <a:extLst>
                    <a:ext uri="{9D8B030D-6E8A-4147-A177-3AD203B41FA5}">
                      <a16:colId xmlns:a16="http://schemas.microsoft.com/office/drawing/2014/main" val="20009"/>
                    </a:ext>
                  </a:extLst>
                </a:gridCol>
              </a:tblGrid>
              <a:tr h="185420">
                <a:tc>
                  <a:txBody>
                    <a:bodyPr/>
                    <a:lstStyle/>
                    <a:p>
                      <a:r>
                        <a:rPr lang="en-US" altLang="zh-CN" dirty="0"/>
                        <a:t>9</a:t>
                      </a:r>
                      <a:endParaRPr lang="zh-CN" altLang="en-US" dirty="0"/>
                    </a:p>
                  </a:txBody>
                  <a:tcPr/>
                </a:tc>
                <a:tc>
                  <a:txBody>
                    <a:bodyPr/>
                    <a:lstStyle/>
                    <a:p>
                      <a:r>
                        <a:rPr lang="en-US" altLang="zh-CN" dirty="0"/>
                        <a:t>5</a:t>
                      </a:r>
                      <a:endParaRPr lang="zh-CN" altLang="en-US" dirty="0"/>
                    </a:p>
                  </a:txBody>
                  <a:tcPr/>
                </a:tc>
                <a:tc>
                  <a:txBody>
                    <a:bodyPr/>
                    <a:lstStyle/>
                    <a:p>
                      <a:r>
                        <a:rPr lang="en-US" altLang="zh-CN" dirty="0"/>
                        <a:t>1</a:t>
                      </a:r>
                      <a:endParaRPr lang="zh-CN" altLang="en-US" dirty="0"/>
                    </a:p>
                  </a:txBody>
                  <a:tcPr/>
                </a:tc>
                <a:tc>
                  <a:txBody>
                    <a:bodyPr/>
                    <a:lstStyle/>
                    <a:p>
                      <a:r>
                        <a:rPr lang="en-US" altLang="zh-CN" dirty="0"/>
                        <a:t>6</a:t>
                      </a:r>
                      <a:endParaRPr lang="zh-CN" altLang="en-US" dirty="0"/>
                    </a:p>
                  </a:txBody>
                  <a:tcPr/>
                </a:tc>
                <a:tc>
                  <a:txBody>
                    <a:bodyPr/>
                    <a:lstStyle/>
                    <a:p>
                      <a:r>
                        <a:rPr lang="en-US" altLang="zh-CN" dirty="0"/>
                        <a:t>3</a:t>
                      </a:r>
                      <a:endParaRPr lang="zh-CN" altLang="en-US" dirty="0"/>
                    </a:p>
                  </a:txBody>
                  <a:tcPr/>
                </a:tc>
                <a:tc>
                  <a:txBody>
                    <a:bodyPr/>
                    <a:lstStyle/>
                    <a:p>
                      <a:r>
                        <a:rPr lang="en-US" altLang="zh-CN" dirty="0"/>
                        <a:t>8</a:t>
                      </a:r>
                      <a:endParaRPr lang="zh-CN" altLang="en-US" dirty="0"/>
                    </a:p>
                  </a:txBody>
                  <a:tcPr/>
                </a:tc>
                <a:tc>
                  <a:txBody>
                    <a:bodyPr/>
                    <a:lstStyle/>
                    <a:p>
                      <a:r>
                        <a:rPr lang="en-US" altLang="zh-CN" dirty="0"/>
                        <a:t>7</a:t>
                      </a:r>
                      <a:endParaRPr lang="zh-CN" altLang="en-US" dirty="0"/>
                    </a:p>
                  </a:txBody>
                  <a:tcPr/>
                </a:tc>
                <a:tc>
                  <a:txBody>
                    <a:bodyPr/>
                    <a:lstStyle/>
                    <a:p>
                      <a:r>
                        <a:rPr lang="en-US" altLang="zh-CN" dirty="0"/>
                        <a:t>10</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10000"/>
                  </a:ext>
                </a:extLst>
              </a:tr>
              <a:tr h="185420">
                <a:tc>
                  <a:txBody>
                    <a:bodyPr/>
                    <a:lstStyle/>
                    <a:p>
                      <a:r>
                        <a:rPr lang="en-US" altLang="zh-CN" dirty="0"/>
                        <a:t>10</a:t>
                      </a:r>
                      <a:endParaRPr lang="zh-CN" altLang="en-US" dirty="0"/>
                    </a:p>
                  </a:txBody>
                  <a:tcPr/>
                </a:tc>
                <a:tc>
                  <a:txBody>
                    <a:bodyPr/>
                    <a:lstStyle/>
                    <a:p>
                      <a:r>
                        <a:rPr lang="en-US" altLang="zh-CN" dirty="0"/>
                        <a:t>5</a:t>
                      </a:r>
                      <a:endParaRPr lang="zh-CN" altLang="en-US" dirty="0"/>
                    </a:p>
                  </a:txBody>
                  <a:tcPr/>
                </a:tc>
                <a:tc>
                  <a:txBody>
                    <a:bodyPr/>
                    <a:lstStyle/>
                    <a:p>
                      <a:r>
                        <a:rPr lang="en-US" altLang="zh-CN" dirty="0"/>
                        <a:t>8</a:t>
                      </a:r>
                      <a:endParaRPr lang="zh-CN" altLang="en-US" dirty="0"/>
                    </a:p>
                  </a:txBody>
                  <a:tcPr/>
                </a:tc>
                <a:tc>
                  <a:txBody>
                    <a:bodyPr/>
                    <a:lstStyle/>
                    <a:p>
                      <a:r>
                        <a:rPr lang="en-US" altLang="zh-CN" dirty="0"/>
                        <a:t>3</a:t>
                      </a:r>
                      <a:endParaRPr lang="zh-CN" altLang="en-US" dirty="0"/>
                    </a:p>
                  </a:txBody>
                  <a:tcPr/>
                </a:tc>
                <a:tc>
                  <a:txBody>
                    <a:bodyPr/>
                    <a:lstStyle/>
                    <a:p>
                      <a:r>
                        <a:rPr lang="en-US" altLang="zh-CN" dirty="0"/>
                        <a:t>7</a:t>
                      </a:r>
                      <a:endParaRPr lang="zh-CN" altLang="en-US" dirty="0"/>
                    </a:p>
                  </a:txBody>
                  <a:tcPr/>
                </a:tc>
                <a:tc>
                  <a:txBody>
                    <a:bodyPr/>
                    <a:lstStyle/>
                    <a:p>
                      <a:r>
                        <a:rPr lang="en-US" altLang="zh-CN" dirty="0"/>
                        <a:t>4</a:t>
                      </a:r>
                      <a:endParaRPr lang="zh-CN" altLang="en-US" dirty="0"/>
                    </a:p>
                  </a:txBody>
                  <a:tcPr/>
                </a:tc>
                <a:tc>
                  <a:txBody>
                    <a:bodyPr/>
                    <a:lstStyle/>
                    <a:p>
                      <a:r>
                        <a:rPr lang="en-US" altLang="zh-CN" dirty="0"/>
                        <a:t>2</a:t>
                      </a:r>
                      <a:endParaRPr lang="zh-CN" altLang="en-US" dirty="0"/>
                    </a:p>
                  </a:txBody>
                  <a:tcPr/>
                </a:tc>
                <a:tc>
                  <a:txBody>
                    <a:bodyPr/>
                    <a:lstStyle/>
                    <a:p>
                      <a:r>
                        <a:rPr lang="en-US" altLang="zh-CN" dirty="0"/>
                        <a:t>6</a:t>
                      </a:r>
                      <a:endParaRPr lang="zh-CN" altLang="en-US" dirty="0"/>
                    </a:p>
                  </a:txBody>
                  <a:tcPr/>
                </a:tc>
                <a:tc>
                  <a:txBody>
                    <a:bodyPr/>
                    <a:lstStyle/>
                    <a:p>
                      <a:r>
                        <a:rPr lang="en-US" altLang="zh-CN" dirty="0"/>
                        <a:t>1</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119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变异：</a:t>
            </a:r>
            <a:endParaRPr lang="en-US" altLang="zh-CN" dirty="0"/>
          </a:p>
          <a:p>
            <a:pPr lvl="1">
              <a:lnSpc>
                <a:spcPct val="150000"/>
              </a:lnSpc>
            </a:pPr>
            <a:r>
              <a:rPr lang="zh-CN" altLang="en-US" dirty="0"/>
              <a:t>随机选取两点，进行位置对换</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a:lnSpc>
                <a:spcPct val="150000"/>
              </a:lnSpc>
            </a:pPr>
            <a:r>
              <a:rPr lang="zh-CN" altLang="en-US" sz="2400" dirty="0"/>
              <a:t>逆转操作</a:t>
            </a:r>
            <a:r>
              <a:rPr lang="en-US" altLang="zh-CN" sz="2400" dirty="0"/>
              <a:t>:</a:t>
            </a:r>
            <a:r>
              <a:rPr lang="zh-CN" altLang="en-US" sz="2400" dirty="0"/>
              <a:t>改善遗传算法的局部搜索能力</a:t>
            </a:r>
            <a:r>
              <a:rPr lang="en-US" altLang="zh-CN" sz="2400" dirty="0"/>
              <a:t>,</a:t>
            </a:r>
            <a:r>
              <a:rPr lang="zh-CN" altLang="en-US" sz="2400" dirty="0"/>
              <a:t>经过逆转后</a:t>
            </a:r>
            <a:r>
              <a:rPr lang="en-US" altLang="zh-CN" sz="2400" dirty="0"/>
              <a:t>,</a:t>
            </a:r>
            <a:r>
              <a:rPr lang="zh-CN" altLang="en-US" sz="2400" dirty="0"/>
              <a:t>适应度有提高才接受</a:t>
            </a:r>
            <a:r>
              <a:rPr lang="en-US" altLang="zh-CN" sz="2400" dirty="0"/>
              <a:t>.</a:t>
            </a:r>
            <a:endParaRPr lang="zh-CN" altLang="en-US" sz="2400" dirty="0"/>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3520440" y="2444030"/>
            <a:ext cx="3690434" cy="369332"/>
          </a:xfrm>
          <a:prstGeom prst="rect">
            <a:avLst/>
          </a:prstGeom>
        </p:spPr>
        <p:txBody>
          <a:bodyPr wrap="none">
            <a:spAutoFit/>
          </a:bodyPr>
          <a:lstStyle/>
          <a:p>
            <a:r>
              <a:rPr lang="en-US" altLang="zh-CN" dirty="0"/>
              <a:t>[1</a:t>
            </a:r>
            <a:r>
              <a:rPr lang="zh-CN" altLang="en-US" dirty="0"/>
              <a:t>，</a:t>
            </a:r>
            <a:r>
              <a:rPr lang="en-US" altLang="zh-CN" dirty="0"/>
              <a:t>10</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3</a:t>
            </a:r>
            <a:r>
              <a:rPr lang="zh-CN" altLang="en-US" dirty="0"/>
              <a:t>，</a:t>
            </a:r>
            <a:r>
              <a:rPr lang="en-US" altLang="zh-CN" dirty="0"/>
              <a:t>9]</a:t>
            </a:r>
            <a:endParaRPr lang="zh-CN" altLang="en-US" dirty="0"/>
          </a:p>
        </p:txBody>
      </p:sp>
      <p:grpSp>
        <p:nvGrpSpPr>
          <p:cNvPr id="7" name="组合 6"/>
          <p:cNvGrpSpPr/>
          <p:nvPr/>
        </p:nvGrpSpPr>
        <p:grpSpPr>
          <a:xfrm>
            <a:off x="3520440" y="2916936"/>
            <a:ext cx="3690434" cy="715440"/>
            <a:chOff x="3520440" y="2916936"/>
            <a:chExt cx="3690434" cy="715440"/>
          </a:xfrm>
        </p:grpSpPr>
        <p:sp>
          <p:nvSpPr>
            <p:cNvPr id="5" name="矩形 4"/>
            <p:cNvSpPr/>
            <p:nvPr/>
          </p:nvSpPr>
          <p:spPr>
            <a:xfrm>
              <a:off x="3520440" y="3263044"/>
              <a:ext cx="3690434" cy="369332"/>
            </a:xfrm>
            <a:prstGeom prst="rect">
              <a:avLst/>
            </a:prstGeom>
          </p:spPr>
          <p:txBody>
            <a:bodyPr wrap="none">
              <a:spAutoFit/>
            </a:bodyPr>
            <a:lstStyle/>
            <a:p>
              <a:r>
                <a:rPr lang="en-US" altLang="zh-CN" dirty="0"/>
                <a:t>[9</a:t>
              </a:r>
              <a:r>
                <a:rPr lang="zh-CN" altLang="en-US" dirty="0"/>
                <a:t>，</a:t>
              </a:r>
              <a:r>
                <a:rPr lang="en-US" altLang="zh-CN" dirty="0"/>
                <a:t>10</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3</a:t>
              </a:r>
              <a:r>
                <a:rPr lang="zh-CN" altLang="en-US" dirty="0"/>
                <a:t>，</a:t>
              </a:r>
              <a:r>
                <a:rPr lang="en-US" altLang="zh-CN" dirty="0"/>
                <a:t>1]</a:t>
              </a:r>
              <a:endParaRPr lang="zh-CN" altLang="en-US" dirty="0"/>
            </a:p>
          </p:txBody>
        </p:sp>
        <p:sp>
          <p:nvSpPr>
            <p:cNvPr id="6" name="下箭头 5"/>
            <p:cNvSpPr/>
            <p:nvPr/>
          </p:nvSpPr>
          <p:spPr>
            <a:xfrm>
              <a:off x="5257800" y="2916936"/>
              <a:ext cx="182880" cy="346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672840" y="2231136"/>
            <a:ext cx="3331464" cy="229846"/>
            <a:chOff x="3672840" y="2231136"/>
            <a:chExt cx="3331464" cy="229846"/>
          </a:xfrm>
          <a:solidFill>
            <a:srgbClr val="7030A0"/>
          </a:solidFill>
        </p:grpSpPr>
        <p:sp>
          <p:nvSpPr>
            <p:cNvPr id="8" name="下箭头 7"/>
            <p:cNvSpPr/>
            <p:nvPr/>
          </p:nvSpPr>
          <p:spPr>
            <a:xfrm>
              <a:off x="6922008" y="2248088"/>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3672840" y="2231136"/>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3672840" y="4978130"/>
            <a:ext cx="3690434" cy="369332"/>
          </a:xfrm>
          <a:prstGeom prst="rect">
            <a:avLst/>
          </a:prstGeom>
        </p:spPr>
        <p:txBody>
          <a:bodyPr wrap="none">
            <a:spAutoFit/>
          </a:bodyPr>
          <a:lstStyle/>
          <a:p>
            <a:r>
              <a:rPr lang="en-US" altLang="zh-CN" dirty="0"/>
              <a:t>[9</a:t>
            </a:r>
            <a:r>
              <a:rPr lang="zh-CN" altLang="en-US" dirty="0"/>
              <a:t>，</a:t>
            </a:r>
            <a:r>
              <a:rPr lang="en-US" altLang="zh-CN" dirty="0"/>
              <a:t>5</a:t>
            </a:r>
            <a:r>
              <a:rPr lang="zh-CN" altLang="en-US" dirty="0"/>
              <a:t>，</a:t>
            </a:r>
            <a:r>
              <a:rPr lang="en-US" altLang="zh-CN" dirty="0"/>
              <a:t>1</a:t>
            </a:r>
            <a:r>
              <a:rPr lang="zh-CN" altLang="en-US" dirty="0"/>
              <a:t>，</a:t>
            </a:r>
            <a:r>
              <a:rPr lang="en-US" altLang="zh-CN" dirty="0"/>
              <a:t>7</a:t>
            </a:r>
            <a:r>
              <a:rPr lang="zh-CN" altLang="en-US" dirty="0"/>
              <a:t>，</a:t>
            </a:r>
            <a:r>
              <a:rPr lang="en-US" altLang="zh-CN" dirty="0"/>
              <a:t>3</a:t>
            </a:r>
            <a:r>
              <a:rPr lang="zh-CN" altLang="en-US" dirty="0"/>
              <a:t>，</a:t>
            </a:r>
            <a:r>
              <a:rPr lang="en-US" altLang="zh-CN" dirty="0"/>
              <a:t>8</a:t>
            </a:r>
            <a:r>
              <a:rPr lang="zh-CN" altLang="en-US" dirty="0"/>
              <a:t>，</a:t>
            </a:r>
            <a:r>
              <a:rPr lang="en-US" altLang="zh-CN" dirty="0"/>
              <a:t>6</a:t>
            </a:r>
            <a:r>
              <a:rPr lang="zh-CN" altLang="en-US" dirty="0"/>
              <a:t>，</a:t>
            </a:r>
            <a:r>
              <a:rPr lang="en-US" altLang="zh-CN" dirty="0"/>
              <a:t>10</a:t>
            </a:r>
            <a:r>
              <a:rPr lang="zh-CN" altLang="en-US" dirty="0"/>
              <a:t>，</a:t>
            </a:r>
            <a:r>
              <a:rPr lang="en-US" altLang="zh-CN" dirty="0"/>
              <a:t>4</a:t>
            </a:r>
            <a:r>
              <a:rPr lang="zh-CN" altLang="en-US" dirty="0"/>
              <a:t>，</a:t>
            </a:r>
            <a:r>
              <a:rPr lang="en-US" altLang="zh-CN" dirty="0"/>
              <a:t>2]</a:t>
            </a:r>
            <a:endParaRPr lang="zh-CN" altLang="en-US" dirty="0"/>
          </a:p>
        </p:txBody>
      </p:sp>
      <p:grpSp>
        <p:nvGrpSpPr>
          <p:cNvPr id="12" name="组合 11"/>
          <p:cNvGrpSpPr/>
          <p:nvPr/>
        </p:nvGrpSpPr>
        <p:grpSpPr>
          <a:xfrm>
            <a:off x="3672840" y="5451036"/>
            <a:ext cx="3690434" cy="715440"/>
            <a:chOff x="3520440" y="2916936"/>
            <a:chExt cx="3690434" cy="715440"/>
          </a:xfrm>
        </p:grpSpPr>
        <p:sp>
          <p:nvSpPr>
            <p:cNvPr id="13" name="矩形 12"/>
            <p:cNvSpPr/>
            <p:nvPr/>
          </p:nvSpPr>
          <p:spPr>
            <a:xfrm>
              <a:off x="3520440" y="3263044"/>
              <a:ext cx="3690434" cy="369332"/>
            </a:xfrm>
            <a:prstGeom prst="rect">
              <a:avLst/>
            </a:prstGeom>
          </p:spPr>
          <p:txBody>
            <a:bodyPr wrap="none">
              <a:spAutoFit/>
            </a:bodyPr>
            <a:lstStyle/>
            <a:p>
              <a:r>
                <a:rPr lang="en-US" altLang="zh-CN" dirty="0"/>
                <a:t>[9</a:t>
              </a:r>
              <a:r>
                <a:rPr lang="zh-CN" altLang="en-US" dirty="0"/>
                <a:t>，</a:t>
              </a:r>
              <a:r>
                <a:rPr lang="en-US" altLang="zh-CN" dirty="0"/>
                <a:t>5</a:t>
              </a:r>
              <a:r>
                <a:rPr lang="zh-CN" altLang="en-US" dirty="0"/>
                <a:t>，</a:t>
              </a:r>
              <a:r>
                <a:rPr lang="en-US" altLang="zh-CN" dirty="0"/>
                <a:t>1</a:t>
              </a:r>
              <a:r>
                <a:rPr lang="zh-CN" altLang="en-US" dirty="0"/>
                <a:t>，</a:t>
              </a:r>
              <a:r>
                <a:rPr lang="en-US" altLang="zh-CN" dirty="0"/>
                <a:t>8</a:t>
              </a:r>
              <a:r>
                <a:rPr lang="zh-CN" altLang="en-US" dirty="0"/>
                <a:t>，</a:t>
              </a:r>
              <a:r>
                <a:rPr lang="en-US" altLang="zh-CN" dirty="0"/>
                <a:t>3</a:t>
              </a:r>
              <a:r>
                <a:rPr lang="zh-CN" altLang="en-US" dirty="0"/>
                <a:t>，</a:t>
              </a:r>
              <a:r>
                <a:rPr lang="en-US" altLang="zh-CN" dirty="0"/>
                <a:t>7</a:t>
              </a:r>
              <a:r>
                <a:rPr lang="zh-CN" altLang="en-US" dirty="0"/>
                <a:t>，</a:t>
              </a:r>
              <a:r>
                <a:rPr lang="en-US" altLang="zh-CN" dirty="0"/>
                <a:t>6</a:t>
              </a:r>
              <a:r>
                <a:rPr lang="zh-CN" altLang="en-US" dirty="0"/>
                <a:t>，</a:t>
              </a:r>
              <a:r>
                <a:rPr lang="en-US" altLang="zh-CN" dirty="0"/>
                <a:t>10</a:t>
              </a:r>
              <a:r>
                <a:rPr lang="zh-CN" altLang="en-US" dirty="0"/>
                <a:t>，</a:t>
              </a:r>
              <a:r>
                <a:rPr lang="en-US" altLang="zh-CN" dirty="0"/>
                <a:t>4</a:t>
              </a:r>
              <a:r>
                <a:rPr lang="zh-CN" altLang="en-US" dirty="0"/>
                <a:t>，</a:t>
              </a:r>
              <a:r>
                <a:rPr lang="en-US" altLang="zh-CN" dirty="0"/>
                <a:t>2]</a:t>
              </a:r>
              <a:endParaRPr lang="zh-CN" altLang="en-US" dirty="0"/>
            </a:p>
          </p:txBody>
        </p:sp>
        <p:sp>
          <p:nvSpPr>
            <p:cNvPr id="14" name="下箭头 13"/>
            <p:cNvSpPr/>
            <p:nvPr/>
          </p:nvSpPr>
          <p:spPr>
            <a:xfrm>
              <a:off x="5257800" y="2916936"/>
              <a:ext cx="182880" cy="3461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779491" y="5033365"/>
            <a:ext cx="1042381" cy="237997"/>
            <a:chOff x="4831789" y="2214509"/>
            <a:chExt cx="1042381" cy="237997"/>
          </a:xfrm>
          <a:solidFill>
            <a:srgbClr val="7030A0"/>
          </a:solidFill>
        </p:grpSpPr>
        <p:sp>
          <p:nvSpPr>
            <p:cNvPr id="16" name="下箭头 15"/>
            <p:cNvSpPr/>
            <p:nvPr/>
          </p:nvSpPr>
          <p:spPr>
            <a:xfrm>
              <a:off x="5791874" y="2214509"/>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a:off x="4831789" y="2239612"/>
              <a:ext cx="82296" cy="212894"/>
            </a:xfrm>
            <a:prstGeom prst="downArrow">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2225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遗传算法的网上经典示例：生命模拟器</a:t>
            </a:r>
          </a:p>
        </p:txBody>
      </p:sp>
      <p:sp>
        <p:nvSpPr>
          <p:cNvPr id="3" name="标题 2"/>
          <p:cNvSpPr>
            <a:spLocks noGrp="1"/>
          </p:cNvSpPr>
          <p:nvPr>
            <p:ph type="title"/>
          </p:nvPr>
        </p:nvSpPr>
        <p:spPr/>
        <p:txBody>
          <a:bodyPr/>
          <a:lstStyle/>
          <a:p>
            <a:r>
              <a:rPr lang="zh-CN" altLang="en-US" dirty="0"/>
              <a:t>遗传算法</a:t>
            </a:r>
          </a:p>
        </p:txBody>
      </p:sp>
      <p:sp>
        <p:nvSpPr>
          <p:cNvPr id="4" name="矩形 3"/>
          <p:cNvSpPr/>
          <p:nvPr/>
        </p:nvSpPr>
        <p:spPr>
          <a:xfrm>
            <a:off x="2565012" y="6188239"/>
            <a:ext cx="4718664" cy="369332"/>
          </a:xfrm>
          <a:prstGeom prst="rect">
            <a:avLst/>
          </a:prstGeom>
        </p:spPr>
        <p:txBody>
          <a:bodyPr wrap="none">
            <a:spAutoFit/>
          </a:bodyPr>
          <a:lstStyle/>
          <a:p>
            <a:r>
              <a:rPr lang="zh-CN" altLang="en-US" dirty="0"/>
              <a:t>来源：https://zhuanlan.zhihu.com/p/35986593</a:t>
            </a:r>
          </a:p>
        </p:txBody>
      </p:sp>
      <p:pic>
        <p:nvPicPr>
          <p:cNvPr id="51204" name="Picture 4" descr="https://pic2.zhimg.com/80/v2-024a2dc46d63958d0b107d8afc65c275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877" y="1252728"/>
            <a:ext cx="1674654" cy="208788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https://pic2.zhimg.com/v2-4a380d460b33a5b226893b8c52851db1_b.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50373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课后作业：</a:t>
            </a:r>
            <a:endParaRPr lang="en-US" altLang="zh-CN" dirty="0"/>
          </a:p>
          <a:p>
            <a:pPr marL="457200" lvl="1" indent="0">
              <a:buNone/>
            </a:pPr>
            <a:r>
              <a:rPr lang="zh-CN" altLang="en-US" dirty="0"/>
              <a:t>编程实现用遗传算法求取以下目标函数的极大值。</a:t>
            </a: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457200" lvl="1" indent="0">
              <a:buNone/>
            </a:pPr>
            <a:r>
              <a:rPr lang="zh-CN" altLang="en-US" dirty="0"/>
              <a:t>要求：种群初始随机，范围分别为</a:t>
            </a:r>
            <a:r>
              <a:rPr lang="en-US" altLang="zh-CN" dirty="0"/>
              <a:t>[-2, 2]</a:t>
            </a:r>
            <a:r>
              <a:rPr lang="zh-CN" altLang="en-US" dirty="0"/>
              <a:t>、</a:t>
            </a:r>
            <a:r>
              <a:rPr lang="en-US" altLang="zh-CN" dirty="0"/>
              <a:t>[-2, 2]</a:t>
            </a:r>
            <a:r>
              <a:rPr lang="zh-CN" altLang="en-US" dirty="0"/>
              <a:t>，染色体长度为</a:t>
            </a:r>
            <a:r>
              <a:rPr lang="en-US" altLang="zh-CN" dirty="0"/>
              <a:t>20</a:t>
            </a:r>
            <a:r>
              <a:rPr lang="zh-CN" altLang="en-US" dirty="0"/>
              <a:t>，交叉概率</a:t>
            </a:r>
            <a:r>
              <a:rPr lang="en-US" altLang="zh-CN" dirty="0"/>
              <a:t>0.7</a:t>
            </a:r>
            <a:r>
              <a:rPr lang="zh-CN" altLang="en-US" dirty="0"/>
              <a:t>，变异概率为</a:t>
            </a:r>
            <a:r>
              <a:rPr lang="en-US" altLang="zh-CN" dirty="0"/>
              <a:t>0.01</a:t>
            </a:r>
            <a:endParaRPr lang="zh-CN" altLang="en-US" dirty="0"/>
          </a:p>
        </p:txBody>
      </p:sp>
      <p:sp>
        <p:nvSpPr>
          <p:cNvPr id="3" name="标题 2"/>
          <p:cNvSpPr>
            <a:spLocks noGrp="1"/>
          </p:cNvSpPr>
          <p:nvPr>
            <p:ph type="title"/>
          </p:nvPr>
        </p:nvSpPr>
        <p:spPr/>
        <p:txBody>
          <a:bodyPr/>
          <a:lstStyle/>
          <a:p>
            <a:r>
              <a:rPr lang="zh-CN" altLang="en-US" dirty="0"/>
              <a:t>遗传算法</a:t>
            </a:r>
          </a:p>
        </p:txBody>
      </p:sp>
      <p:sp>
        <p:nvSpPr>
          <p:cNvPr id="4" name="AutoShape 2" descr="X·cos{2\pi Y+Y·\sin{2\pi·X}}"/>
          <p:cNvSpPr>
            <a:spLocks noChangeAspect="1" noChangeArrowheads="1"/>
          </p:cNvSpPr>
          <p:nvPr/>
        </p:nvSpPr>
        <p:spPr bwMode="auto">
          <a:xfrm>
            <a:off x="3072510" y="3142909"/>
            <a:ext cx="28253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b="1" dirty="0">
              <a:solidFill>
                <a:srgbClr val="FF0000"/>
              </a:solidFill>
            </a:endParaRPr>
          </a:p>
        </p:txBody>
      </p:sp>
      <p:pic>
        <p:nvPicPr>
          <p:cNvPr id="5" name="图片 4"/>
          <p:cNvPicPr>
            <a:picLocks noChangeAspect="1"/>
          </p:cNvPicPr>
          <p:nvPr/>
        </p:nvPicPr>
        <p:blipFill>
          <a:blip r:embed="rId2"/>
          <a:stretch>
            <a:fillRect/>
          </a:stretch>
        </p:blipFill>
        <p:spPr>
          <a:xfrm>
            <a:off x="4318788" y="1963505"/>
            <a:ext cx="2457143" cy="352381"/>
          </a:xfrm>
          <a:prstGeom prst="rect">
            <a:avLst/>
          </a:prstGeom>
        </p:spPr>
      </p:pic>
    </p:spTree>
    <p:extLst>
      <p:ext uri="{BB962C8B-B14F-4D97-AF65-F5344CB8AC3E}">
        <p14:creationId xmlns:p14="http://schemas.microsoft.com/office/powerpoint/2010/main" val="3239914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遗传算法的产生</a:t>
            </a:r>
          </a:p>
        </p:txBody>
      </p:sp>
      <p:sp>
        <p:nvSpPr>
          <p:cNvPr id="3" name="标题 2"/>
          <p:cNvSpPr>
            <a:spLocks noGrp="1"/>
          </p:cNvSpPr>
          <p:nvPr>
            <p:ph type="title"/>
          </p:nvPr>
        </p:nvSpPr>
        <p:spPr/>
        <p:txBody>
          <a:bodyPr/>
          <a:lstStyle/>
          <a:p>
            <a:r>
              <a:rPr lang="zh-CN" altLang="en-US" dirty="0"/>
              <a:t>遗传算法</a:t>
            </a:r>
          </a:p>
        </p:txBody>
      </p:sp>
      <p:sp>
        <p:nvSpPr>
          <p:cNvPr id="4" name="Rectangle 3"/>
          <p:cNvSpPr txBox="1">
            <a:spLocks noChangeArrowheads="1"/>
          </p:cNvSpPr>
          <p:nvPr/>
        </p:nvSpPr>
        <p:spPr>
          <a:xfrm>
            <a:off x="1344503" y="1301335"/>
            <a:ext cx="8642350" cy="5400675"/>
          </a:xfrm>
          <a:prstGeom prst="rect">
            <a:avLst/>
          </a:prstGeom>
          <a:ln w="127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solidFill>
                  <a:srgbClr val="0000FF"/>
                </a:solidFill>
                <a:latin typeface="宋体" panose="02010600030101010101" pitchFamily="2" charset="-122"/>
              </a:rPr>
              <a:t>适者生存</a:t>
            </a:r>
            <a:r>
              <a:rPr lang="zh-CN" altLang="en-US" sz="2400" b="1" dirty="0"/>
              <a:t>：</a:t>
            </a:r>
            <a:r>
              <a:rPr lang="zh-CN" altLang="en-US" sz="2400" b="1" dirty="0">
                <a:latin typeface="宋体" panose="02010600030101010101" pitchFamily="2" charset="-122"/>
              </a:rPr>
              <a:t>最适合自然环境的群体往往产生了更大的后代群体。</a:t>
            </a:r>
            <a:r>
              <a:rPr lang="zh-CN" altLang="en-US" sz="2400" b="1" dirty="0"/>
              <a:t> </a:t>
            </a:r>
          </a:p>
          <a:p>
            <a:pPr>
              <a:spcBef>
                <a:spcPct val="50000"/>
              </a:spcBef>
            </a:pPr>
            <a:r>
              <a:rPr lang="zh-CN" altLang="en-US" sz="2400" b="1" dirty="0">
                <a:latin typeface="宋体" panose="02010600030101010101" pitchFamily="2" charset="-122"/>
              </a:rPr>
              <a:t>生物进化的基本过程：</a:t>
            </a:r>
          </a:p>
        </p:txBody>
      </p:sp>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782" y="2724727"/>
            <a:ext cx="48768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99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 </a:t>
            </a:r>
            <a:r>
              <a:rPr lang="zh-CN" altLang="en-US" sz="2400" dirty="0"/>
              <a:t>遗传算法（</a:t>
            </a:r>
            <a:r>
              <a:rPr lang="en-US" altLang="zh-CN" sz="2400" dirty="0"/>
              <a:t>Genetic Algorithm</a:t>
            </a:r>
            <a:r>
              <a:rPr lang="zh-CN" altLang="en-US" sz="2400" dirty="0"/>
              <a:t>，</a:t>
            </a:r>
            <a:r>
              <a:rPr lang="en-US" altLang="zh-CN" sz="2400" dirty="0"/>
              <a:t>GA</a:t>
            </a:r>
            <a:r>
              <a:rPr lang="zh-CN" altLang="en-US" sz="2400" dirty="0"/>
              <a:t>）是进化计算的一部分，是模拟达尔文的遗传选择和自然淘汰的生物进化过程的计算模型，是一种通过模拟自然进化过程搜索最优解的方法。</a:t>
            </a:r>
          </a:p>
        </p:txBody>
      </p:sp>
      <p:sp>
        <p:nvSpPr>
          <p:cNvPr id="3" name="标题 2"/>
          <p:cNvSpPr>
            <a:spLocks noGrp="1"/>
          </p:cNvSpPr>
          <p:nvPr>
            <p:ph type="title"/>
          </p:nvPr>
        </p:nvSpPr>
        <p:spPr/>
        <p:txBody>
          <a:bodyPr/>
          <a:lstStyle/>
          <a:p>
            <a:r>
              <a:rPr lang="zh-CN" altLang="en-US" dirty="0"/>
              <a:t>遗传算法</a:t>
            </a:r>
          </a:p>
        </p:txBody>
      </p:sp>
      <p:pic>
        <p:nvPicPr>
          <p:cNvPr id="4" name="Picture 6" descr="https://ss0.bdstatic.com/70cFvHSh_Q1YnxGkpoWK1HF6hhy/it/u=366427666,4146899646&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848" y="2158416"/>
            <a:ext cx="9401175" cy="44386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10095119" y="5791395"/>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6384908" y="384199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9023741" y="562662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3292304" y="4959768"/>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8262097" y="3627095"/>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2000483" y="5378733"/>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646860" y="264941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5791832" y="2093134"/>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7216624" y="3086352"/>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8616996" y="475115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8681" y="2880266"/>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4477" y="553074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4438" y="400127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6766" y="1894803"/>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8152" y="3649501"/>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7134" y="524035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3373" y="4959768"/>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8353" y="4337774"/>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5343" y="4219580"/>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dss1.bdstatic.com/70cFvXSh_Q1YnxGkpoWK1HF6hhy/it/u=1575931552,4278588187&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1184" y="5581272"/>
            <a:ext cx="729632" cy="5807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7061211" y="4918561"/>
            <a:ext cx="461818" cy="4957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dss0.bdstatic.com/70cFuHSh_Q1YnxGkpoWK1HF6hhy/it/u=1473906428,487999682&amp;fm=26&amp;gp=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168" t="25973" r="30815" b="33109"/>
          <a:stretch/>
        </p:blipFill>
        <p:spPr bwMode="auto">
          <a:xfrm>
            <a:off x="4443356" y="3874983"/>
            <a:ext cx="461818" cy="4957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表格 26"/>
          <p:cNvGraphicFramePr>
            <a:graphicFrameLocks noGrp="1"/>
          </p:cNvGraphicFramePr>
          <p:nvPr>
            <p:extLst>
              <p:ext uri="{D42A27DB-BD31-4B8C-83A1-F6EECF244321}">
                <p14:modId xmlns:p14="http://schemas.microsoft.com/office/powerpoint/2010/main" val="141347089"/>
              </p:ext>
            </p:extLst>
          </p:nvPr>
        </p:nvGraphicFramePr>
        <p:xfrm>
          <a:off x="10286876" y="1543847"/>
          <a:ext cx="754338" cy="3108960"/>
        </p:xfrm>
        <a:graphic>
          <a:graphicData uri="http://schemas.openxmlformats.org/drawingml/2006/table">
            <a:tbl>
              <a:tblPr firstRow="1" bandRow="1">
                <a:tableStyleId>{5940675A-B579-460E-94D1-54222C63F5DA}</a:tableStyleId>
              </a:tblPr>
              <a:tblGrid>
                <a:gridCol w="754338">
                  <a:extLst>
                    <a:ext uri="{9D8B030D-6E8A-4147-A177-3AD203B41FA5}">
                      <a16:colId xmlns:a16="http://schemas.microsoft.com/office/drawing/2014/main" val="20000"/>
                    </a:ext>
                  </a:extLst>
                </a:gridCol>
              </a:tblGrid>
              <a:tr h="185420">
                <a:tc>
                  <a:txBody>
                    <a:bodyPr/>
                    <a:lstStyle/>
                    <a:p>
                      <a:r>
                        <a:rPr lang="zh-CN" altLang="en-US" dirty="0"/>
                        <a:t>羊</a:t>
                      </a:r>
                      <a:r>
                        <a:rPr lang="en-US" altLang="zh-CN" dirty="0"/>
                        <a:t>1</a:t>
                      </a:r>
                      <a:endParaRPr lang="zh-CN" altLang="en-US" dirty="0"/>
                    </a:p>
                  </a:txBody>
                  <a:tcPr/>
                </a:tc>
                <a:extLst>
                  <a:ext uri="{0D108BD9-81ED-4DB2-BD59-A6C34878D82A}">
                    <a16:rowId xmlns:a16="http://schemas.microsoft.com/office/drawing/2014/main" val="10000"/>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2</a:t>
                      </a:r>
                      <a:endParaRPr lang="zh-CN" altLang="en-US" dirty="0"/>
                    </a:p>
                  </a:txBody>
                  <a:tcPr/>
                </a:tc>
                <a:extLst>
                  <a:ext uri="{0D108BD9-81ED-4DB2-BD59-A6C34878D82A}">
                    <a16:rowId xmlns:a16="http://schemas.microsoft.com/office/drawing/2014/main" val="10001"/>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3</a:t>
                      </a:r>
                      <a:endParaRPr lang="zh-CN" altLang="en-US" dirty="0"/>
                    </a:p>
                  </a:txBody>
                  <a:tcPr/>
                </a:tc>
                <a:extLst>
                  <a:ext uri="{0D108BD9-81ED-4DB2-BD59-A6C34878D82A}">
                    <a16:rowId xmlns:a16="http://schemas.microsoft.com/office/drawing/2014/main" val="10002"/>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4</a:t>
                      </a:r>
                      <a:endParaRPr lang="zh-CN" altLang="en-US" dirty="0"/>
                    </a:p>
                  </a:txBody>
                  <a:tcPr/>
                </a:tc>
                <a:extLst>
                  <a:ext uri="{0D108BD9-81ED-4DB2-BD59-A6C34878D82A}">
                    <a16:rowId xmlns:a16="http://schemas.microsoft.com/office/drawing/2014/main" val="10003"/>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5</a:t>
                      </a:r>
                      <a:endParaRPr lang="zh-CN" altLang="en-US" dirty="0"/>
                    </a:p>
                  </a:txBody>
                  <a:tcPr/>
                </a:tc>
                <a:extLst>
                  <a:ext uri="{0D108BD9-81ED-4DB2-BD59-A6C34878D82A}">
                    <a16:rowId xmlns:a16="http://schemas.microsoft.com/office/drawing/2014/main" val="10004"/>
                  </a:ext>
                </a:extLst>
              </a:tr>
              <a:tr h="185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羊</a:t>
                      </a:r>
                      <a:r>
                        <a:rPr lang="en-US" altLang="zh-CN" dirty="0"/>
                        <a:t>6</a:t>
                      </a:r>
                      <a:endParaRPr lang="zh-CN" altLang="en-US" dirty="0"/>
                    </a:p>
                  </a:txBody>
                  <a:tcPr/>
                </a:tc>
                <a:extLst>
                  <a:ext uri="{0D108BD9-81ED-4DB2-BD59-A6C34878D82A}">
                    <a16:rowId xmlns:a16="http://schemas.microsoft.com/office/drawing/2014/main" val="10005"/>
                  </a:ext>
                </a:extLst>
              </a:tr>
              <a:tr h="185420">
                <a:tc>
                  <a:txBody>
                    <a:bodyPr/>
                    <a:lstStyle/>
                    <a:p>
                      <a:r>
                        <a:rPr lang="en-US" altLang="zh-CN" dirty="0"/>
                        <a:t>.</a:t>
                      </a:r>
                    </a:p>
                    <a:p>
                      <a:r>
                        <a:rPr lang="en-US" altLang="zh-CN" dirty="0"/>
                        <a:t>.</a:t>
                      </a:r>
                    </a:p>
                    <a:p>
                      <a:r>
                        <a:rPr lang="en-US" altLang="zh-CN"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3380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轮盘赌选择法</a:t>
            </a:r>
            <a:r>
              <a:rPr lang="zh-CN" altLang="en-US" dirty="0"/>
              <a:t>（</a:t>
            </a:r>
            <a:r>
              <a:rPr lang="en-US" altLang="zh-CN" b="1" dirty="0"/>
              <a:t>Roulette Wheel Selection</a:t>
            </a:r>
            <a:r>
              <a:rPr lang="zh-CN" altLang="en-US" b="1" dirty="0"/>
              <a:t>）</a:t>
            </a:r>
            <a:endParaRPr lang="zh-CN" altLang="en-US" dirty="0"/>
          </a:p>
        </p:txBody>
      </p:sp>
      <p:sp>
        <p:nvSpPr>
          <p:cNvPr id="3" name="标题 2"/>
          <p:cNvSpPr>
            <a:spLocks noGrp="1"/>
          </p:cNvSpPr>
          <p:nvPr>
            <p:ph type="title"/>
          </p:nvPr>
        </p:nvSpPr>
        <p:spPr/>
        <p:txBody>
          <a:bodyPr/>
          <a:lstStyle/>
          <a:p>
            <a:r>
              <a:rPr lang="zh-CN" altLang="en-US" dirty="0"/>
              <a:t>遗传算法</a:t>
            </a:r>
          </a:p>
        </p:txBody>
      </p:sp>
      <p:sp>
        <p:nvSpPr>
          <p:cNvPr id="6" name="饼形 5"/>
          <p:cNvSpPr/>
          <p:nvPr/>
        </p:nvSpPr>
        <p:spPr>
          <a:xfrm>
            <a:off x="3631738" y="1165536"/>
            <a:ext cx="3922776" cy="3922776"/>
          </a:xfrm>
          <a:prstGeom prst="pie">
            <a:avLst>
              <a:gd name="adj1" fmla="val 11090228"/>
              <a:gd name="adj2" fmla="val 1902985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饼形 7"/>
          <p:cNvSpPr/>
          <p:nvPr/>
        </p:nvSpPr>
        <p:spPr>
          <a:xfrm>
            <a:off x="3636310" y="1165536"/>
            <a:ext cx="3922776" cy="3922776"/>
          </a:xfrm>
          <a:prstGeom prst="pie">
            <a:avLst>
              <a:gd name="adj1" fmla="val 2492158"/>
              <a:gd name="adj2" fmla="val 610537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饼形 8"/>
          <p:cNvSpPr/>
          <p:nvPr/>
        </p:nvSpPr>
        <p:spPr>
          <a:xfrm>
            <a:off x="3628690" y="1154677"/>
            <a:ext cx="3922776" cy="3922776"/>
          </a:xfrm>
          <a:prstGeom prst="pie">
            <a:avLst>
              <a:gd name="adj1" fmla="val 6077291"/>
              <a:gd name="adj2" fmla="val 1104083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饼形 9"/>
          <p:cNvSpPr/>
          <p:nvPr/>
        </p:nvSpPr>
        <p:spPr>
          <a:xfrm>
            <a:off x="3621070" y="1165536"/>
            <a:ext cx="3922776" cy="3922776"/>
          </a:xfrm>
          <a:prstGeom prst="pie">
            <a:avLst>
              <a:gd name="adj1" fmla="val 458480"/>
              <a:gd name="adj2" fmla="val 24561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饼形 10"/>
          <p:cNvSpPr/>
          <p:nvPr/>
        </p:nvSpPr>
        <p:spPr>
          <a:xfrm>
            <a:off x="3625642" y="1143818"/>
            <a:ext cx="3922776" cy="3922776"/>
          </a:xfrm>
          <a:prstGeom prst="pie">
            <a:avLst>
              <a:gd name="adj1" fmla="val 20534557"/>
              <a:gd name="adj2" fmla="val 452116"/>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饼形 11"/>
          <p:cNvSpPr/>
          <p:nvPr/>
        </p:nvSpPr>
        <p:spPr>
          <a:xfrm>
            <a:off x="3641552" y="1143818"/>
            <a:ext cx="3922776" cy="3922776"/>
          </a:xfrm>
          <a:prstGeom prst="pie">
            <a:avLst>
              <a:gd name="adj1" fmla="val 19049563"/>
              <a:gd name="adj2" fmla="val 2053478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右箭头 12"/>
          <p:cNvSpPr/>
          <p:nvPr/>
        </p:nvSpPr>
        <p:spPr>
          <a:xfrm>
            <a:off x="2890981" y="2969906"/>
            <a:ext cx="544946" cy="31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414569" y="5125442"/>
            <a:ext cx="532518" cy="369332"/>
          </a:xfrm>
          <a:prstGeom prst="rect">
            <a:avLst/>
          </a:prstGeom>
          <a:noFill/>
        </p:spPr>
        <p:txBody>
          <a:bodyPr wrap="none" rtlCol="0">
            <a:spAutoFit/>
          </a:bodyPr>
          <a:lstStyle/>
          <a:p>
            <a:r>
              <a:rPr lang="zh-CN" altLang="en-US" dirty="0"/>
              <a:t>羊</a:t>
            </a:r>
            <a:r>
              <a:rPr lang="en-US" altLang="zh-CN" dirty="0"/>
              <a:t>1</a:t>
            </a:r>
            <a:endParaRPr lang="zh-CN" altLang="en-US" dirty="0"/>
          </a:p>
        </p:txBody>
      </p:sp>
      <p:sp>
        <p:nvSpPr>
          <p:cNvPr id="15" name="文本框 14"/>
          <p:cNvSpPr txBox="1"/>
          <p:nvPr/>
        </p:nvSpPr>
        <p:spPr>
          <a:xfrm>
            <a:off x="4390691" y="3830227"/>
            <a:ext cx="476412" cy="369332"/>
          </a:xfrm>
          <a:prstGeom prst="rect">
            <a:avLst/>
          </a:prstGeom>
          <a:noFill/>
        </p:spPr>
        <p:txBody>
          <a:bodyPr wrap="none" rtlCol="0">
            <a:spAutoFit/>
          </a:bodyPr>
          <a:lstStyle/>
          <a:p>
            <a:r>
              <a:rPr lang="en-US" altLang="zh-CN" dirty="0"/>
              <a:t>0.2</a:t>
            </a:r>
            <a:endParaRPr lang="zh-CN" altLang="en-US" dirty="0"/>
          </a:p>
        </p:txBody>
      </p:sp>
      <p:sp>
        <p:nvSpPr>
          <p:cNvPr id="16" name="文本框 15"/>
          <p:cNvSpPr txBox="1"/>
          <p:nvPr/>
        </p:nvSpPr>
        <p:spPr>
          <a:xfrm>
            <a:off x="5616242" y="3931827"/>
            <a:ext cx="593432" cy="369332"/>
          </a:xfrm>
          <a:prstGeom prst="rect">
            <a:avLst/>
          </a:prstGeom>
          <a:noFill/>
        </p:spPr>
        <p:txBody>
          <a:bodyPr wrap="none" rtlCol="0">
            <a:spAutoFit/>
          </a:bodyPr>
          <a:lstStyle/>
          <a:p>
            <a:r>
              <a:rPr lang="en-US" altLang="zh-CN" dirty="0"/>
              <a:t>0.15</a:t>
            </a:r>
            <a:endParaRPr lang="zh-CN" altLang="en-US" dirty="0"/>
          </a:p>
        </p:txBody>
      </p:sp>
      <p:sp>
        <p:nvSpPr>
          <p:cNvPr id="17" name="文本框 16"/>
          <p:cNvSpPr txBox="1"/>
          <p:nvPr/>
        </p:nvSpPr>
        <p:spPr>
          <a:xfrm>
            <a:off x="6545077" y="3567246"/>
            <a:ext cx="593432" cy="369332"/>
          </a:xfrm>
          <a:prstGeom prst="rect">
            <a:avLst/>
          </a:prstGeom>
          <a:noFill/>
        </p:spPr>
        <p:txBody>
          <a:bodyPr wrap="none" rtlCol="0">
            <a:spAutoFit/>
          </a:bodyPr>
          <a:lstStyle/>
          <a:p>
            <a:r>
              <a:rPr lang="en-US" altLang="zh-CN" dirty="0"/>
              <a:t>0.12</a:t>
            </a:r>
            <a:endParaRPr lang="zh-CN" altLang="en-US" dirty="0"/>
          </a:p>
        </p:txBody>
      </p:sp>
      <p:sp>
        <p:nvSpPr>
          <p:cNvPr id="18" name="文本框 17"/>
          <p:cNvSpPr txBox="1"/>
          <p:nvPr/>
        </p:nvSpPr>
        <p:spPr>
          <a:xfrm>
            <a:off x="6682135" y="2914277"/>
            <a:ext cx="593432" cy="369332"/>
          </a:xfrm>
          <a:prstGeom prst="rect">
            <a:avLst/>
          </a:prstGeom>
          <a:noFill/>
        </p:spPr>
        <p:txBody>
          <a:bodyPr wrap="none" rtlCol="0">
            <a:spAutoFit/>
          </a:bodyPr>
          <a:lstStyle/>
          <a:p>
            <a:r>
              <a:rPr lang="en-US" altLang="zh-CN" dirty="0"/>
              <a:t>0.08</a:t>
            </a:r>
            <a:endParaRPr lang="zh-CN" altLang="en-US" dirty="0"/>
          </a:p>
        </p:txBody>
      </p:sp>
      <p:sp>
        <p:nvSpPr>
          <p:cNvPr id="19" name="文本框 18"/>
          <p:cNvSpPr txBox="1"/>
          <p:nvPr/>
        </p:nvSpPr>
        <p:spPr>
          <a:xfrm>
            <a:off x="6655222" y="2218461"/>
            <a:ext cx="593432" cy="369332"/>
          </a:xfrm>
          <a:prstGeom prst="rect">
            <a:avLst/>
          </a:prstGeom>
          <a:noFill/>
        </p:spPr>
        <p:txBody>
          <a:bodyPr wrap="none" rtlCol="0">
            <a:spAutoFit/>
          </a:bodyPr>
          <a:lstStyle/>
          <a:p>
            <a:r>
              <a:rPr lang="en-US" altLang="zh-CN" dirty="0"/>
              <a:t>0.05</a:t>
            </a:r>
            <a:endParaRPr lang="zh-CN"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755098715"/>
              </p:ext>
            </p:extLst>
          </p:nvPr>
        </p:nvGraphicFramePr>
        <p:xfrm>
          <a:off x="1961802" y="5531904"/>
          <a:ext cx="8128002" cy="370840"/>
        </p:xfrm>
        <a:graphic>
          <a:graphicData uri="http://schemas.openxmlformats.org/drawingml/2006/table">
            <a:tbl>
              <a:tblPr firstRow="1" bandRow="1">
                <a:tableStyleId>{5C22544A-7EE6-4342-B048-85BDC9FD1C3A}</a:tableStyleId>
              </a:tblPr>
              <a:tblGrid>
                <a:gridCol w="2637907">
                  <a:extLst>
                    <a:ext uri="{9D8B030D-6E8A-4147-A177-3AD203B41FA5}">
                      <a16:colId xmlns:a16="http://schemas.microsoft.com/office/drawing/2014/main" val="20000"/>
                    </a:ext>
                  </a:extLst>
                </a:gridCol>
                <a:gridCol w="1985818">
                  <a:extLst>
                    <a:ext uri="{9D8B030D-6E8A-4147-A177-3AD203B41FA5}">
                      <a16:colId xmlns:a16="http://schemas.microsoft.com/office/drawing/2014/main" val="20001"/>
                    </a:ext>
                  </a:extLst>
                </a:gridCol>
                <a:gridCol w="1237673">
                  <a:extLst>
                    <a:ext uri="{9D8B030D-6E8A-4147-A177-3AD203B41FA5}">
                      <a16:colId xmlns:a16="http://schemas.microsoft.com/office/drawing/2014/main" val="20002"/>
                    </a:ext>
                  </a:extLst>
                </a:gridCol>
                <a:gridCol w="831273">
                  <a:extLst>
                    <a:ext uri="{9D8B030D-6E8A-4147-A177-3AD203B41FA5}">
                      <a16:colId xmlns:a16="http://schemas.microsoft.com/office/drawing/2014/main" val="20003"/>
                    </a:ext>
                  </a:extLst>
                </a:gridCol>
                <a:gridCol w="738909">
                  <a:extLst>
                    <a:ext uri="{9D8B030D-6E8A-4147-A177-3AD203B41FA5}">
                      <a16:colId xmlns:a16="http://schemas.microsoft.com/office/drawing/2014/main" val="20004"/>
                    </a:ext>
                  </a:extLst>
                </a:gridCol>
                <a:gridCol w="696422">
                  <a:extLst>
                    <a:ext uri="{9D8B030D-6E8A-4147-A177-3AD203B41FA5}">
                      <a16:colId xmlns:a16="http://schemas.microsoft.com/office/drawing/2014/main" val="20005"/>
                    </a:ext>
                  </a:extLst>
                </a:gridCol>
              </a:tblGrid>
              <a:tr h="370840">
                <a:tc>
                  <a:txBody>
                    <a:bodyPr/>
                    <a:lstStyle/>
                    <a:p>
                      <a:r>
                        <a:rPr lang="en-US" altLang="zh-CN" dirty="0"/>
                        <a:t>0.4</a:t>
                      </a:r>
                      <a:endParaRPr lang="zh-CN" altLang="en-US" dirty="0"/>
                    </a:p>
                  </a:txBody>
                  <a:tcPr/>
                </a:tc>
                <a:tc>
                  <a:txBody>
                    <a:bodyPr/>
                    <a:lstStyle/>
                    <a:p>
                      <a:r>
                        <a:rPr lang="en-US" altLang="zh-CN" dirty="0"/>
                        <a:t>0.2</a:t>
                      </a:r>
                      <a:endParaRPr lang="zh-CN" altLang="en-US" dirty="0"/>
                    </a:p>
                  </a:txBody>
                  <a:tcPr/>
                </a:tc>
                <a:tc>
                  <a:txBody>
                    <a:bodyPr/>
                    <a:lstStyle/>
                    <a:p>
                      <a:r>
                        <a:rPr lang="en-US" altLang="zh-CN" dirty="0"/>
                        <a:t>0.15</a:t>
                      </a:r>
                      <a:endParaRPr lang="zh-CN" altLang="en-US" dirty="0"/>
                    </a:p>
                  </a:txBody>
                  <a:tcPr/>
                </a:tc>
                <a:tc>
                  <a:txBody>
                    <a:bodyPr/>
                    <a:lstStyle/>
                    <a:p>
                      <a:r>
                        <a:rPr lang="en-US" altLang="zh-CN" dirty="0"/>
                        <a:t>0.12</a:t>
                      </a:r>
                      <a:endParaRPr lang="zh-CN" altLang="en-US" dirty="0"/>
                    </a:p>
                  </a:txBody>
                  <a:tcPr/>
                </a:tc>
                <a:tc>
                  <a:txBody>
                    <a:bodyPr/>
                    <a:lstStyle/>
                    <a:p>
                      <a:r>
                        <a:rPr lang="en-US" altLang="zh-CN" dirty="0"/>
                        <a:t>0.08</a:t>
                      </a:r>
                      <a:endParaRPr lang="zh-CN" altLang="en-US" dirty="0"/>
                    </a:p>
                  </a:txBody>
                  <a:tcPr/>
                </a:tc>
                <a:tc>
                  <a:txBody>
                    <a:bodyPr/>
                    <a:lstStyle/>
                    <a:p>
                      <a:r>
                        <a:rPr lang="en-US" altLang="zh-CN" dirty="0"/>
                        <a:t>0.05</a:t>
                      </a:r>
                      <a:endParaRPr lang="zh-CN" altLang="en-US" dirty="0"/>
                    </a:p>
                  </a:txBody>
                  <a:tcPr/>
                </a:tc>
                <a:extLst>
                  <a:ext uri="{0D108BD9-81ED-4DB2-BD59-A6C34878D82A}">
                    <a16:rowId xmlns:a16="http://schemas.microsoft.com/office/drawing/2014/main" val="10000"/>
                  </a:ext>
                </a:extLst>
              </a:tr>
            </a:tbl>
          </a:graphicData>
        </a:graphic>
      </p:graphicFrame>
      <p:sp>
        <p:nvSpPr>
          <p:cNvPr id="21" name="文本框 20"/>
          <p:cNvSpPr txBox="1"/>
          <p:nvPr/>
        </p:nvSpPr>
        <p:spPr>
          <a:xfrm>
            <a:off x="5083724" y="5125442"/>
            <a:ext cx="532518" cy="369332"/>
          </a:xfrm>
          <a:prstGeom prst="rect">
            <a:avLst/>
          </a:prstGeom>
          <a:noFill/>
        </p:spPr>
        <p:txBody>
          <a:bodyPr wrap="none" rtlCol="0">
            <a:spAutoFit/>
          </a:bodyPr>
          <a:lstStyle/>
          <a:p>
            <a:r>
              <a:rPr lang="zh-CN" altLang="en-US" dirty="0"/>
              <a:t>羊</a:t>
            </a:r>
            <a:r>
              <a:rPr lang="en-US" altLang="zh-CN" dirty="0"/>
              <a:t>2</a:t>
            </a:r>
            <a:endParaRPr lang="zh-CN" altLang="en-US" dirty="0"/>
          </a:p>
        </p:txBody>
      </p:sp>
      <p:sp>
        <p:nvSpPr>
          <p:cNvPr id="22" name="文本框 21"/>
          <p:cNvSpPr txBox="1"/>
          <p:nvPr/>
        </p:nvSpPr>
        <p:spPr>
          <a:xfrm>
            <a:off x="6872250" y="5151713"/>
            <a:ext cx="532518" cy="369332"/>
          </a:xfrm>
          <a:prstGeom prst="rect">
            <a:avLst/>
          </a:prstGeom>
          <a:noFill/>
        </p:spPr>
        <p:txBody>
          <a:bodyPr wrap="none" rtlCol="0">
            <a:spAutoFit/>
          </a:bodyPr>
          <a:lstStyle/>
          <a:p>
            <a:r>
              <a:rPr lang="zh-CN" altLang="en-US" dirty="0"/>
              <a:t>羊</a:t>
            </a:r>
            <a:r>
              <a:rPr lang="en-US" altLang="zh-CN" dirty="0"/>
              <a:t>3</a:t>
            </a:r>
            <a:endParaRPr lang="zh-CN" altLang="en-US" dirty="0"/>
          </a:p>
        </p:txBody>
      </p:sp>
      <p:sp>
        <p:nvSpPr>
          <p:cNvPr id="23" name="文本框 22"/>
          <p:cNvSpPr txBox="1"/>
          <p:nvPr/>
        </p:nvSpPr>
        <p:spPr>
          <a:xfrm>
            <a:off x="7952503" y="5140299"/>
            <a:ext cx="532518" cy="369332"/>
          </a:xfrm>
          <a:prstGeom prst="rect">
            <a:avLst/>
          </a:prstGeom>
          <a:noFill/>
        </p:spPr>
        <p:txBody>
          <a:bodyPr wrap="none" rtlCol="0">
            <a:spAutoFit/>
          </a:bodyPr>
          <a:lstStyle/>
          <a:p>
            <a:r>
              <a:rPr lang="zh-CN" altLang="en-US" dirty="0"/>
              <a:t>羊</a:t>
            </a:r>
            <a:r>
              <a:rPr lang="en-US" altLang="zh-CN" dirty="0"/>
              <a:t>4</a:t>
            </a:r>
            <a:endParaRPr lang="zh-CN" altLang="en-US" dirty="0"/>
          </a:p>
        </p:txBody>
      </p:sp>
      <p:sp>
        <p:nvSpPr>
          <p:cNvPr id="24" name="文本框 23"/>
          <p:cNvSpPr txBox="1"/>
          <p:nvPr/>
        </p:nvSpPr>
        <p:spPr>
          <a:xfrm>
            <a:off x="8714878" y="5151296"/>
            <a:ext cx="532518" cy="369332"/>
          </a:xfrm>
          <a:prstGeom prst="rect">
            <a:avLst/>
          </a:prstGeom>
          <a:noFill/>
        </p:spPr>
        <p:txBody>
          <a:bodyPr wrap="none" rtlCol="0">
            <a:spAutoFit/>
          </a:bodyPr>
          <a:lstStyle/>
          <a:p>
            <a:r>
              <a:rPr lang="zh-CN" altLang="en-US" dirty="0"/>
              <a:t>羊</a:t>
            </a:r>
            <a:r>
              <a:rPr lang="en-US" altLang="zh-CN" dirty="0"/>
              <a:t>5</a:t>
            </a:r>
            <a:endParaRPr lang="zh-CN" altLang="en-US" dirty="0"/>
          </a:p>
        </p:txBody>
      </p:sp>
      <p:sp>
        <p:nvSpPr>
          <p:cNvPr id="25" name="文本框 24"/>
          <p:cNvSpPr txBox="1"/>
          <p:nvPr/>
        </p:nvSpPr>
        <p:spPr>
          <a:xfrm>
            <a:off x="9386892" y="5141504"/>
            <a:ext cx="532518" cy="369332"/>
          </a:xfrm>
          <a:prstGeom prst="rect">
            <a:avLst/>
          </a:prstGeom>
          <a:noFill/>
        </p:spPr>
        <p:txBody>
          <a:bodyPr wrap="none" rtlCol="0">
            <a:spAutoFit/>
          </a:bodyPr>
          <a:lstStyle/>
          <a:p>
            <a:r>
              <a:rPr lang="zh-CN" altLang="en-US" dirty="0"/>
              <a:t>羊</a:t>
            </a:r>
            <a:r>
              <a:rPr lang="en-US" altLang="zh-CN" dirty="0"/>
              <a:t>6</a:t>
            </a:r>
            <a:endParaRPr lang="zh-CN" altLang="en-US" dirty="0"/>
          </a:p>
        </p:txBody>
      </p:sp>
      <p:grpSp>
        <p:nvGrpSpPr>
          <p:cNvPr id="28" name="组合 27"/>
          <p:cNvGrpSpPr/>
          <p:nvPr/>
        </p:nvGrpSpPr>
        <p:grpSpPr>
          <a:xfrm>
            <a:off x="7271408" y="4717932"/>
            <a:ext cx="476412" cy="671621"/>
            <a:chOff x="9859448" y="3476381"/>
            <a:chExt cx="476412" cy="671621"/>
          </a:xfrm>
        </p:grpSpPr>
        <p:sp>
          <p:nvSpPr>
            <p:cNvPr id="26" name="文本框 25"/>
            <p:cNvSpPr txBox="1"/>
            <p:nvPr/>
          </p:nvSpPr>
          <p:spPr>
            <a:xfrm>
              <a:off x="9859448" y="3476381"/>
              <a:ext cx="476412" cy="369332"/>
            </a:xfrm>
            <a:prstGeom prst="rect">
              <a:avLst/>
            </a:prstGeom>
            <a:noFill/>
          </p:spPr>
          <p:txBody>
            <a:bodyPr wrap="none" rtlCol="0">
              <a:spAutoFit/>
            </a:bodyPr>
            <a:lstStyle/>
            <a:p>
              <a:r>
                <a:rPr lang="en-US" altLang="zh-CN" dirty="0"/>
                <a:t>0.7</a:t>
              </a:r>
              <a:endParaRPr lang="zh-CN" altLang="en-US" dirty="0"/>
            </a:p>
          </p:txBody>
        </p:sp>
        <p:sp>
          <p:nvSpPr>
            <p:cNvPr id="27" name="下箭头 26"/>
            <p:cNvSpPr/>
            <p:nvPr/>
          </p:nvSpPr>
          <p:spPr>
            <a:xfrm>
              <a:off x="10036694" y="3856572"/>
              <a:ext cx="134851" cy="2914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101040" y="4804488"/>
            <a:ext cx="476412" cy="671621"/>
            <a:chOff x="9859448" y="3476381"/>
            <a:chExt cx="476412" cy="671621"/>
          </a:xfrm>
          <a:solidFill>
            <a:schemeClr val="bg1"/>
          </a:solidFill>
        </p:grpSpPr>
        <p:sp>
          <p:nvSpPr>
            <p:cNvPr id="30" name="文本框 29"/>
            <p:cNvSpPr txBox="1"/>
            <p:nvPr/>
          </p:nvSpPr>
          <p:spPr>
            <a:xfrm>
              <a:off x="9859448" y="3476381"/>
              <a:ext cx="476412" cy="369332"/>
            </a:xfrm>
            <a:prstGeom prst="rect">
              <a:avLst/>
            </a:prstGeom>
            <a:grpFill/>
          </p:spPr>
          <p:txBody>
            <a:bodyPr wrap="none" rtlCol="0">
              <a:spAutoFit/>
            </a:bodyPr>
            <a:lstStyle/>
            <a:p>
              <a:r>
                <a:rPr lang="en-US" altLang="zh-CN" dirty="0"/>
                <a:t>0.3</a:t>
              </a:r>
              <a:endParaRPr lang="zh-CN" altLang="en-US" dirty="0"/>
            </a:p>
          </p:txBody>
        </p:sp>
        <p:sp>
          <p:nvSpPr>
            <p:cNvPr id="31" name="下箭头 30"/>
            <p:cNvSpPr/>
            <p:nvPr/>
          </p:nvSpPr>
          <p:spPr>
            <a:xfrm>
              <a:off x="10036694" y="3856572"/>
              <a:ext cx="134851" cy="29143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7801767" y="1154677"/>
            <a:ext cx="3304110" cy="369332"/>
          </a:xfrm>
          <a:prstGeom prst="rect">
            <a:avLst/>
          </a:prstGeom>
          <a:noFill/>
        </p:spPr>
        <p:txBody>
          <a:bodyPr wrap="none" rtlCol="0">
            <a:spAutoFit/>
          </a:bodyPr>
          <a:lstStyle/>
          <a:p>
            <a:r>
              <a:rPr lang="zh-CN" altLang="en-US" dirty="0"/>
              <a:t>羊</a:t>
            </a:r>
            <a:r>
              <a:rPr lang="en-US" altLang="zh-CN" dirty="0"/>
              <a:t>1+</a:t>
            </a:r>
            <a:r>
              <a:rPr lang="zh-CN" altLang="en-US" dirty="0"/>
              <a:t>羊</a:t>
            </a:r>
            <a:r>
              <a:rPr lang="en-US" altLang="zh-CN" dirty="0"/>
              <a:t>3=》</a:t>
            </a:r>
            <a:r>
              <a:rPr lang="zh-CN" altLang="en-US" dirty="0"/>
              <a:t>新羊（繁殖</a:t>
            </a:r>
            <a:r>
              <a:rPr lang="en-US" altLang="zh-CN" dirty="0"/>
              <a:t>+</a:t>
            </a:r>
            <a:r>
              <a:rPr lang="zh-CN" altLang="en-US" dirty="0"/>
              <a:t>变异）</a:t>
            </a:r>
          </a:p>
        </p:txBody>
      </p:sp>
      <p:sp>
        <p:nvSpPr>
          <p:cNvPr id="33" name="文本框 32"/>
          <p:cNvSpPr txBox="1"/>
          <p:nvPr/>
        </p:nvSpPr>
        <p:spPr>
          <a:xfrm>
            <a:off x="7906027" y="1967601"/>
            <a:ext cx="3095589" cy="923330"/>
          </a:xfrm>
          <a:prstGeom prst="rect">
            <a:avLst/>
          </a:prstGeom>
          <a:noFill/>
        </p:spPr>
        <p:txBody>
          <a:bodyPr wrap="square" rtlCol="0">
            <a:spAutoFit/>
          </a:bodyPr>
          <a:lstStyle/>
          <a:p>
            <a:r>
              <a:rPr lang="zh-CN" altLang="en-US" dirty="0"/>
              <a:t>选择</a:t>
            </a:r>
            <a:r>
              <a:rPr lang="en-US" altLang="zh-CN" dirty="0"/>
              <a:t>50</a:t>
            </a:r>
            <a:r>
              <a:rPr lang="zh-CN" altLang="en-US" dirty="0"/>
              <a:t>只适应度好的羊</a:t>
            </a:r>
            <a:r>
              <a:rPr lang="en-US" altLang="zh-CN" dirty="0"/>
              <a:t>+50</a:t>
            </a:r>
            <a:r>
              <a:rPr lang="zh-CN" altLang="en-US" dirty="0"/>
              <a:t>只新羊</a:t>
            </a:r>
            <a:endParaRPr lang="en-US" altLang="zh-CN" dirty="0"/>
          </a:p>
          <a:p>
            <a:r>
              <a:rPr lang="en-US" altLang="zh-CN" dirty="0"/>
              <a:t>=100</a:t>
            </a:r>
            <a:r>
              <a:rPr lang="zh-CN" altLang="en-US" dirty="0"/>
              <a:t>只羊</a:t>
            </a:r>
          </a:p>
        </p:txBody>
      </p:sp>
      <p:sp>
        <p:nvSpPr>
          <p:cNvPr id="34" name="文本框 33"/>
          <p:cNvSpPr txBox="1"/>
          <p:nvPr/>
        </p:nvSpPr>
        <p:spPr>
          <a:xfrm>
            <a:off x="4910181" y="1875661"/>
            <a:ext cx="476412" cy="369332"/>
          </a:xfrm>
          <a:prstGeom prst="rect">
            <a:avLst/>
          </a:prstGeom>
          <a:noFill/>
        </p:spPr>
        <p:txBody>
          <a:bodyPr wrap="none" rtlCol="0">
            <a:spAutoFit/>
          </a:bodyPr>
          <a:lstStyle/>
          <a:p>
            <a:r>
              <a:rPr lang="en-US" altLang="zh-CN" dirty="0"/>
              <a:t>0.4</a:t>
            </a:r>
            <a:endParaRPr lang="zh-CN" altLang="en-US" dirty="0"/>
          </a:p>
        </p:txBody>
      </p:sp>
    </p:spTree>
    <p:extLst>
      <p:ext uri="{BB962C8B-B14F-4D97-AF65-F5344CB8AC3E}">
        <p14:creationId xmlns:p14="http://schemas.microsoft.com/office/powerpoint/2010/main" val="19342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p:bldP spid="25" grpId="0"/>
      <p:bldP spid="32" grpId="0"/>
      <p:bldP spid="33" grpId="0"/>
      <p:bldP spid="3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718457"/>
            <a:ext cx="10515600" cy="5671710"/>
          </a:xfrm>
        </p:spPr>
        <p:txBody>
          <a:bodyPr/>
          <a:lstStyle/>
          <a:p>
            <a:pPr>
              <a:lnSpc>
                <a:spcPct val="150000"/>
              </a:lnSpc>
            </a:pPr>
            <a:r>
              <a:rPr lang="zh-CN" altLang="en-US" dirty="0"/>
              <a:t>繁殖（</a:t>
            </a:r>
            <a:r>
              <a:rPr lang="en-US" altLang="zh-CN" dirty="0"/>
              <a:t>marry </a:t>
            </a:r>
            <a:r>
              <a:rPr lang="zh-CN" altLang="en-US" dirty="0"/>
              <a:t>婚配，交叉）</a:t>
            </a:r>
            <a:endParaRPr lang="en-US" altLang="zh-CN" dirty="0"/>
          </a:p>
          <a:p>
            <a:pPr lvl="1">
              <a:lnSpc>
                <a:spcPct val="150000"/>
              </a:lnSpc>
            </a:pPr>
            <a:r>
              <a:rPr lang="zh-CN" altLang="en-US" dirty="0"/>
              <a:t>个体：</a:t>
            </a:r>
            <a:endParaRPr lang="en-US" altLang="zh-CN" dirty="0"/>
          </a:p>
          <a:p>
            <a:pPr lvl="1">
              <a:lnSpc>
                <a:spcPct val="150000"/>
              </a:lnSpc>
            </a:pPr>
            <a:r>
              <a:rPr lang="zh-CN" altLang="en-US" dirty="0"/>
              <a:t>染色体：每个个体可有多个染色体，一条染色体一个二进制编码</a:t>
            </a:r>
            <a:endParaRPr lang="en-US" altLang="zh-CN" dirty="0"/>
          </a:p>
          <a:p>
            <a:pPr lvl="1">
              <a:lnSpc>
                <a:spcPct val="150000"/>
              </a:lnSpc>
            </a:pPr>
            <a:endParaRPr lang="en-US" altLang="zh-CN" dirty="0"/>
          </a:p>
          <a:p>
            <a:pPr lvl="1">
              <a:lnSpc>
                <a:spcPct val="150000"/>
              </a:lnSpc>
            </a:pPr>
            <a:r>
              <a:rPr lang="zh-CN" altLang="en-US" dirty="0"/>
              <a:t>总群（群体）</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p:txBody>
      </p:sp>
      <p:sp>
        <p:nvSpPr>
          <p:cNvPr id="3" name="标题 2"/>
          <p:cNvSpPr>
            <a:spLocks noGrp="1"/>
          </p:cNvSpPr>
          <p:nvPr>
            <p:ph type="title"/>
          </p:nvPr>
        </p:nvSpPr>
        <p:spPr/>
        <p:txBody>
          <a:bodyPr/>
          <a:lstStyle/>
          <a:p>
            <a:r>
              <a:rPr lang="zh-CN" altLang="en-US" dirty="0"/>
              <a:t>遗传算法</a:t>
            </a:r>
          </a:p>
        </p:txBody>
      </p:sp>
      <p:graphicFrame>
        <p:nvGraphicFramePr>
          <p:cNvPr id="6" name="表格 5"/>
          <p:cNvGraphicFramePr>
            <a:graphicFrameLocks noGrp="1"/>
          </p:cNvGraphicFramePr>
          <p:nvPr>
            <p:extLst>
              <p:ext uri="{D42A27DB-BD31-4B8C-83A1-F6EECF244321}">
                <p14:modId xmlns:p14="http://schemas.microsoft.com/office/powerpoint/2010/main" val="3168266469"/>
              </p:ext>
            </p:extLst>
          </p:nvPr>
        </p:nvGraphicFramePr>
        <p:xfrm>
          <a:off x="3406554" y="2784032"/>
          <a:ext cx="2844138" cy="370840"/>
        </p:xfrm>
        <a:graphic>
          <a:graphicData uri="http://schemas.openxmlformats.org/drawingml/2006/table">
            <a:tbl>
              <a:tblPr firstRow="1" bandRow="1">
                <a:tableStyleId>{5940675A-B579-460E-94D1-54222C63F5DA}</a:tableStyleId>
              </a:tblPr>
              <a:tblGrid>
                <a:gridCol w="474023">
                  <a:extLst>
                    <a:ext uri="{9D8B030D-6E8A-4147-A177-3AD203B41FA5}">
                      <a16:colId xmlns:a16="http://schemas.microsoft.com/office/drawing/2014/main" val="20000"/>
                    </a:ext>
                  </a:extLst>
                </a:gridCol>
                <a:gridCol w="474023">
                  <a:extLst>
                    <a:ext uri="{9D8B030D-6E8A-4147-A177-3AD203B41FA5}">
                      <a16:colId xmlns:a16="http://schemas.microsoft.com/office/drawing/2014/main" val="20001"/>
                    </a:ext>
                  </a:extLst>
                </a:gridCol>
                <a:gridCol w="474023">
                  <a:extLst>
                    <a:ext uri="{9D8B030D-6E8A-4147-A177-3AD203B41FA5}">
                      <a16:colId xmlns:a16="http://schemas.microsoft.com/office/drawing/2014/main" val="20002"/>
                    </a:ext>
                  </a:extLst>
                </a:gridCol>
                <a:gridCol w="474023">
                  <a:extLst>
                    <a:ext uri="{9D8B030D-6E8A-4147-A177-3AD203B41FA5}">
                      <a16:colId xmlns:a16="http://schemas.microsoft.com/office/drawing/2014/main" val="20003"/>
                    </a:ext>
                  </a:extLst>
                </a:gridCol>
                <a:gridCol w="474023">
                  <a:extLst>
                    <a:ext uri="{9D8B030D-6E8A-4147-A177-3AD203B41FA5}">
                      <a16:colId xmlns:a16="http://schemas.microsoft.com/office/drawing/2014/main" val="20004"/>
                    </a:ext>
                  </a:extLst>
                </a:gridCol>
                <a:gridCol w="474023">
                  <a:extLst>
                    <a:ext uri="{9D8B030D-6E8A-4147-A177-3AD203B41FA5}">
                      <a16:colId xmlns:a16="http://schemas.microsoft.com/office/drawing/2014/main" val="20005"/>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9" name="AutoShape 2" descr="https://upload-images.jianshu.io/upload_images/10386940-38df5ee1440b2fbc.jpg?imageMogr2/auto-orient/strip|imageView2/2/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p:cNvPicPr>
            <a:picLocks noChangeAspect="1"/>
          </p:cNvPicPr>
          <p:nvPr/>
        </p:nvPicPr>
        <p:blipFill rotWithShape="1">
          <a:blip r:embed="rId2"/>
          <a:srcRect t="2737"/>
          <a:stretch/>
        </p:blipFill>
        <p:spPr>
          <a:xfrm>
            <a:off x="1743803" y="4297680"/>
            <a:ext cx="2504762" cy="1898957"/>
          </a:xfrm>
          <a:prstGeom prst="rect">
            <a:avLst/>
          </a:prstGeom>
        </p:spPr>
      </p:pic>
    </p:spTree>
    <p:extLst>
      <p:ext uri="{BB962C8B-B14F-4D97-AF65-F5344CB8AC3E}">
        <p14:creationId xmlns:p14="http://schemas.microsoft.com/office/powerpoint/2010/main" val="332703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交叉算子</a:t>
            </a:r>
          </a:p>
        </p:txBody>
      </p:sp>
      <p:sp>
        <p:nvSpPr>
          <p:cNvPr id="3" name="标题 2"/>
          <p:cNvSpPr>
            <a:spLocks noGrp="1"/>
          </p:cNvSpPr>
          <p:nvPr>
            <p:ph type="title"/>
          </p:nvPr>
        </p:nvSpPr>
        <p:spPr/>
        <p:txBody>
          <a:bodyPr/>
          <a:lstStyle/>
          <a:p>
            <a:r>
              <a:rPr lang="zh-CN" altLang="en-US" dirty="0"/>
              <a:t>遗传算法</a:t>
            </a:r>
          </a:p>
        </p:txBody>
      </p:sp>
      <p:sp>
        <p:nvSpPr>
          <p:cNvPr id="6" name="Text Box 5"/>
          <p:cNvSpPr txBox="1">
            <a:spLocks noChangeArrowheads="1"/>
          </p:cNvSpPr>
          <p:nvPr/>
        </p:nvSpPr>
        <p:spPr bwMode="auto">
          <a:xfrm>
            <a:off x="1193843" y="3688205"/>
            <a:ext cx="4566367" cy="120032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二点交叉</a:t>
            </a:r>
            <a:r>
              <a:rPr lang="en-US" altLang="zh-CN" sz="2000" dirty="0">
                <a:solidFill>
                  <a:schemeClr val="tx1"/>
                </a:solidFill>
              </a:rPr>
              <a:t>(two-points crossover)</a:t>
            </a:r>
            <a:r>
              <a:rPr lang="zh-CN" altLang="en-US" sz="2000" dirty="0">
                <a:solidFill>
                  <a:schemeClr val="tx1"/>
                </a:solidFill>
              </a:rPr>
              <a:t>：随机设置两个交叉点，将两个交叉点之间的码串相互交换。 </a:t>
            </a:r>
          </a:p>
        </p:txBody>
      </p:sp>
      <p:sp>
        <p:nvSpPr>
          <p:cNvPr id="7" name="Text Box 4"/>
          <p:cNvSpPr txBox="1">
            <a:spLocks noChangeArrowheads="1"/>
          </p:cNvSpPr>
          <p:nvPr/>
        </p:nvSpPr>
        <p:spPr bwMode="auto">
          <a:xfrm>
            <a:off x="1163194" y="1208983"/>
            <a:ext cx="4667694" cy="1569660"/>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一点交叉</a:t>
            </a:r>
            <a:r>
              <a:rPr lang="en-US" altLang="zh-CN" sz="2000" dirty="0">
                <a:solidFill>
                  <a:schemeClr val="tx1"/>
                </a:solidFill>
              </a:rPr>
              <a:t>(single-point crossover)</a:t>
            </a:r>
            <a:r>
              <a:rPr lang="zh-CN" altLang="en-US" sz="2000" dirty="0">
                <a:solidFill>
                  <a:schemeClr val="tx1"/>
                </a:solidFill>
              </a:rPr>
              <a:t>：在个体串中随机设定一个交叉点，实行交叉时，该点前或后的两个个体的部分结构进行互换，并生成两个新的个体。 </a:t>
            </a:r>
          </a:p>
        </p:txBody>
      </p:sp>
      <p:pic>
        <p:nvPicPr>
          <p:cNvPr id="51202"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74965" y="3312489"/>
            <a:ext cx="4943259" cy="2780584"/>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在这里插入图片描述"/>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65459" y="820840"/>
            <a:ext cx="4669989" cy="262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4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0-#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52226" name="Picture 2" descr="在这里插入图片描述"/>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85533" y="2472392"/>
            <a:ext cx="5730437" cy="3223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1163194" y="1076121"/>
            <a:ext cx="9352406" cy="1200329"/>
          </a:xfrm>
          <a:prstGeom prst="rect">
            <a:avLst/>
          </a:prstGeom>
          <a:solidFill>
            <a:srgbClr val="FFFFFF"/>
          </a:solidFill>
          <a:ln w="9525">
            <a:noFill/>
            <a:miter lim="800000"/>
            <a:headEnd/>
            <a:tailEnd/>
          </a:ln>
        </p:spPr>
        <p:txBody>
          <a:bodyPr wrap="square" anchor="b">
            <a:spAutoFit/>
          </a:bodyPr>
          <a:lstStyle>
            <a:lvl1pPr eaLnBrk="0" hangingPunct="0">
              <a:defRPr sz="2400">
                <a:solidFill>
                  <a:schemeClr val="bg1"/>
                </a:solidFill>
                <a:latin typeface="宋体" panose="02010600030101010101" pitchFamily="2" charset="-122"/>
                <a:ea typeface="宋体" panose="02010600030101010101" pitchFamily="2" charset="-122"/>
              </a:defRPr>
            </a:lvl1pPr>
            <a:lvl2pPr marL="742950" indent="-285750" eaLnBrk="0" hangingPunct="0">
              <a:defRPr sz="2400">
                <a:solidFill>
                  <a:schemeClr val="bg1"/>
                </a:solidFill>
                <a:latin typeface="宋体" panose="02010600030101010101" pitchFamily="2" charset="-122"/>
                <a:ea typeface="宋体" panose="02010600030101010101" pitchFamily="2" charset="-122"/>
              </a:defRPr>
            </a:lvl2pPr>
            <a:lvl3pPr marL="1143000" indent="-228600" eaLnBrk="0" hangingPunct="0">
              <a:defRPr sz="2400">
                <a:solidFill>
                  <a:schemeClr val="bg1"/>
                </a:solidFill>
                <a:latin typeface="宋体" panose="02010600030101010101" pitchFamily="2" charset="-122"/>
                <a:ea typeface="宋体" panose="02010600030101010101" pitchFamily="2" charset="-122"/>
              </a:defRPr>
            </a:lvl3pPr>
            <a:lvl4pPr marL="1600200" indent="-228600" eaLnBrk="0" hangingPunct="0">
              <a:defRPr sz="2400">
                <a:solidFill>
                  <a:schemeClr val="bg1"/>
                </a:solidFill>
                <a:latin typeface="宋体" panose="02010600030101010101" pitchFamily="2" charset="-122"/>
                <a:ea typeface="宋体" panose="02010600030101010101" pitchFamily="2" charset="-122"/>
              </a:defRPr>
            </a:lvl4pPr>
            <a:lvl5pPr marL="2057400" indent="-228600" eaLnBrk="0" hangingPunct="0">
              <a:defRPr sz="2400">
                <a:solidFill>
                  <a:schemeClr val="bg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宋体" panose="02010600030101010101" pitchFamily="2" charset="-122"/>
                <a:ea typeface="宋体" panose="02010600030101010101" pitchFamily="2" charset="-122"/>
              </a:defRPr>
            </a:lvl9pPr>
          </a:lstStyle>
          <a:p>
            <a:pPr algn="just" eaLnBrk="1" hangingPunct="1">
              <a:lnSpc>
                <a:spcPct val="120000"/>
              </a:lnSpc>
              <a:spcBef>
                <a:spcPct val="50000"/>
              </a:spcBef>
              <a:buClr>
                <a:srgbClr val="0000FF"/>
              </a:buClr>
              <a:buFont typeface="Wingdings" panose="05000000000000000000" pitchFamily="2" charset="2"/>
              <a:buChar char="§"/>
            </a:pPr>
            <a:r>
              <a:rPr lang="en-US" altLang="zh-CN" sz="2000" dirty="0">
                <a:solidFill>
                  <a:schemeClr val="tx1"/>
                </a:solidFill>
              </a:rPr>
              <a:t> </a:t>
            </a:r>
            <a:r>
              <a:rPr lang="zh-CN" altLang="en-US" sz="2000" dirty="0">
                <a:solidFill>
                  <a:schemeClr val="tx1"/>
                </a:solidFill>
              </a:rPr>
              <a:t>多点交叉</a:t>
            </a:r>
            <a:r>
              <a:rPr lang="en-US" altLang="zh-CN" sz="2000" dirty="0">
                <a:solidFill>
                  <a:schemeClr val="tx1"/>
                </a:solidFill>
              </a:rPr>
              <a:t>(multi-point crossover)</a:t>
            </a:r>
            <a:r>
              <a:rPr lang="zh-CN" altLang="en-US" sz="2000" dirty="0">
                <a:solidFill>
                  <a:schemeClr val="tx1"/>
                </a:solidFill>
              </a:rPr>
              <a:t>：多点交叉或称广义交叉，是指在个体染色体中随机设置多个交叉点，然后进行基因交换。其操作过程与单点交叉和两点交叉相类似。。 </a:t>
            </a:r>
          </a:p>
        </p:txBody>
      </p:sp>
      <p:sp>
        <p:nvSpPr>
          <p:cNvPr id="6" name="标题 2"/>
          <p:cNvSpPr txBox="1">
            <a:spLocks/>
          </p:cNvSpPr>
          <p:nvPr/>
        </p:nvSpPr>
        <p:spPr>
          <a:xfrm>
            <a:off x="152400" y="152401"/>
            <a:ext cx="10515600" cy="522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kern="1200">
                <a:solidFill>
                  <a:schemeClr val="bg1"/>
                </a:solidFill>
                <a:latin typeface="+mj-lt"/>
                <a:ea typeface="+mj-ea"/>
                <a:cs typeface="+mj-cs"/>
              </a:defRPr>
            </a:lvl1pPr>
          </a:lstStyle>
          <a:p>
            <a:r>
              <a:rPr lang="zh-CN" altLang="en-US"/>
              <a:t>遗传算法</a:t>
            </a:r>
            <a:endParaRPr lang="zh-CN" altLang="en-US" dirty="0"/>
          </a:p>
        </p:txBody>
      </p:sp>
    </p:spTree>
    <p:extLst>
      <p:ext uri="{BB962C8B-B14F-4D97-AF65-F5344CB8AC3E}">
        <p14:creationId xmlns:p14="http://schemas.microsoft.com/office/powerpoint/2010/main" val="13073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35611</TotalTime>
  <Words>1943</Words>
  <Application>Microsoft Office PowerPoint</Application>
  <PresentationFormat>宽屏</PresentationFormat>
  <Paragraphs>382</Paragraphs>
  <Slides>34</Slides>
  <Notes>2</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Office Theme</vt:lpstr>
      <vt:lpstr>智能算法</vt:lpstr>
      <vt:lpstr>最优化技术 -遗传算法（GA）</vt:lpstr>
      <vt:lpstr>遗传算法</vt:lpstr>
      <vt:lpstr>遗传算法</vt:lpstr>
      <vt:lpstr>遗传算法</vt:lpstr>
      <vt:lpstr>遗传算法</vt:lpstr>
      <vt:lpstr>遗传算法</vt:lpstr>
      <vt:lpstr>遗传算法</vt:lpstr>
      <vt:lpstr>PowerPoint 演示文稿</vt:lpstr>
      <vt:lpstr>PowerPoint 演示文稿</vt:lpstr>
      <vt:lpstr>PowerPoint 演示文稿</vt:lpstr>
      <vt:lpstr>PowerPoint 演示文稿</vt:lpstr>
      <vt:lpstr>PowerPoint 演示文稿</vt:lpstr>
      <vt:lpstr>PowerPoint 演示文稿</vt:lpstr>
      <vt:lpstr>遗传算法</vt:lpstr>
      <vt:lpstr>遗传算法</vt:lpstr>
      <vt:lpstr>PowerPoint 演示文稿</vt:lpstr>
      <vt:lpstr>遗传算法</vt:lpstr>
      <vt:lpstr>遗传算法</vt:lpstr>
      <vt:lpstr>遗传算法</vt:lpstr>
      <vt:lpstr>遗传算法</vt:lpstr>
      <vt:lpstr>PowerPoint 演示文稿</vt:lpstr>
      <vt:lpstr>遗传算法</vt:lpstr>
      <vt:lpstr>遗传算法</vt:lpstr>
      <vt:lpstr>遗传算法的应用</vt:lpstr>
      <vt:lpstr>遗传算法</vt:lpstr>
      <vt:lpstr>遗传算法</vt:lpstr>
      <vt:lpstr>遗传算法</vt:lpstr>
      <vt:lpstr>遗传算法</vt:lpstr>
      <vt:lpstr>遗传算法</vt:lpstr>
      <vt:lpstr>遗传算法</vt:lpstr>
      <vt:lpstr>遗传算法</vt:lpstr>
      <vt:lpstr>遗传算法</vt:lpstr>
      <vt:lpstr>遗传算法</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最优化技术</dc:title>
  <dc:creator>wj</dc:creator>
  <cp:lastModifiedBy>胡 哲诚</cp:lastModifiedBy>
  <cp:revision>485</cp:revision>
  <dcterms:created xsi:type="dcterms:W3CDTF">2019-12-25T10:26:10Z</dcterms:created>
  <dcterms:modified xsi:type="dcterms:W3CDTF">2022-05-28T07:41:33Z</dcterms:modified>
</cp:coreProperties>
</file>